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1"/>
  </p:notesMasterIdLst>
  <p:sldIdLst>
    <p:sldId id="256" r:id="rId2"/>
    <p:sldId id="266" r:id="rId3"/>
    <p:sldId id="274" r:id="rId4"/>
    <p:sldId id="275" r:id="rId5"/>
    <p:sldId id="257" r:id="rId6"/>
    <p:sldId id="263" r:id="rId7"/>
    <p:sldId id="272" r:id="rId8"/>
    <p:sldId id="264" r:id="rId9"/>
    <p:sldId id="273" r:id="rId10"/>
    <p:sldId id="267" r:id="rId11"/>
    <p:sldId id="279" r:id="rId12"/>
    <p:sldId id="268" r:id="rId13"/>
    <p:sldId id="259" r:id="rId14"/>
    <p:sldId id="276" r:id="rId15"/>
    <p:sldId id="292" r:id="rId16"/>
    <p:sldId id="269" r:id="rId17"/>
    <p:sldId id="291" r:id="rId18"/>
    <p:sldId id="281" r:id="rId19"/>
    <p:sldId id="285" r:id="rId20"/>
    <p:sldId id="286" r:id="rId21"/>
    <p:sldId id="287" r:id="rId22"/>
    <p:sldId id="288" r:id="rId23"/>
    <p:sldId id="289" r:id="rId24"/>
    <p:sldId id="290" r:id="rId25"/>
    <p:sldId id="284" r:id="rId26"/>
    <p:sldId id="282" r:id="rId27"/>
    <p:sldId id="283" r:id="rId28"/>
    <p:sldId id="280" r:id="rId29"/>
    <p:sldId id="26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9D0B8-8716-1740-998A-62044F3FECDA}" type="datetimeFigureOut">
              <a:rPr lang="en-NO" smtClean="0"/>
              <a:t>08/05/2022</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0B058-3CB7-1348-B004-E6A9B45A6402}" type="slidenum">
              <a:rPr lang="en-NO" smtClean="0"/>
              <a:t>‹#›</a:t>
            </a:fld>
            <a:endParaRPr lang="en-NO"/>
          </a:p>
        </p:txBody>
      </p:sp>
    </p:spTree>
    <p:extLst>
      <p:ext uri="{BB962C8B-B14F-4D97-AF65-F5344CB8AC3E}">
        <p14:creationId xmlns:p14="http://schemas.microsoft.com/office/powerpoint/2010/main" val="2107240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welcome to my presentation</a:t>
            </a:r>
          </a:p>
        </p:txBody>
      </p:sp>
      <p:sp>
        <p:nvSpPr>
          <p:cNvPr id="4" name="Slide Number Placeholder 3"/>
          <p:cNvSpPr>
            <a:spLocks noGrp="1"/>
          </p:cNvSpPr>
          <p:nvPr>
            <p:ph type="sldNum" sz="quarter" idx="5"/>
          </p:nvPr>
        </p:nvSpPr>
        <p:spPr/>
        <p:txBody>
          <a:bodyPr/>
          <a:lstStyle/>
          <a:p>
            <a:fld id="{40C0B058-3CB7-1348-B004-E6A9B45A6402}" type="slidenum">
              <a:rPr lang="en-NO" smtClean="0"/>
              <a:t>1</a:t>
            </a:fld>
            <a:endParaRPr lang="en-NO"/>
          </a:p>
        </p:txBody>
      </p:sp>
    </p:spTree>
    <p:extLst>
      <p:ext uri="{BB962C8B-B14F-4D97-AF65-F5344CB8AC3E}">
        <p14:creationId xmlns:p14="http://schemas.microsoft.com/office/powerpoint/2010/main" val="1912345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Now lets look at the iterative implemntation of the FPN retinanet model</a:t>
            </a:r>
          </a:p>
        </p:txBody>
      </p:sp>
      <p:sp>
        <p:nvSpPr>
          <p:cNvPr id="4" name="Slide Number Placeholder 3"/>
          <p:cNvSpPr>
            <a:spLocks noGrp="1"/>
          </p:cNvSpPr>
          <p:nvPr>
            <p:ph type="sldNum" sz="quarter" idx="5"/>
          </p:nvPr>
        </p:nvSpPr>
        <p:spPr/>
        <p:txBody>
          <a:bodyPr/>
          <a:lstStyle/>
          <a:p>
            <a:fld id="{40C0B058-3CB7-1348-B004-E6A9B45A6402}" type="slidenum">
              <a:rPr lang="en-NO" smtClean="0"/>
              <a:t>10</a:t>
            </a:fld>
            <a:endParaRPr lang="en-NO"/>
          </a:p>
        </p:txBody>
      </p:sp>
    </p:spTree>
    <p:extLst>
      <p:ext uri="{BB962C8B-B14F-4D97-AF65-F5344CB8AC3E}">
        <p14:creationId xmlns:p14="http://schemas.microsoft.com/office/powerpoint/2010/main" val="104638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Here we see the mean average precision and loss after each improvement, firstly we have the brown line, which is only the fpn, which achieves a final mAP of 0.055 after 1000 iterations</a:t>
            </a:r>
          </a:p>
          <a:p>
            <a:endParaRPr lang="en-NO" dirty="0"/>
          </a:p>
          <a:p>
            <a:r>
              <a:rPr lang="en-NO" dirty="0"/>
              <a:t>next we add the focal loss with tthe blue graph, and the mAP increases drastically thrgouhout the entire traiing and end at almost 0.06.</a:t>
            </a:r>
          </a:p>
          <a:p>
            <a:endParaRPr lang="en-NO" dirty="0"/>
          </a:p>
          <a:p>
            <a:r>
              <a:rPr lang="en-NO" dirty="0"/>
              <a:t>Now when adding the the deep regression and classification heads the mAP actually decreases, this is likely due the fact that it will take a bit longer to train the parameters as there are a lot more of them, and increasing the number of iterations i trained the model could have given different results.</a:t>
            </a:r>
          </a:p>
          <a:p>
            <a:endParaRPr lang="en-NO" dirty="0"/>
          </a:p>
          <a:p>
            <a:r>
              <a:rPr lang="en-NO" dirty="0"/>
              <a:t>When improving the weight/bias initialization of the heads thoigh the mAp increases again, and is back to where it was without any changes. again most likely due the fact that the number of iterations is relatively small.</a:t>
            </a:r>
          </a:p>
        </p:txBody>
      </p:sp>
      <p:sp>
        <p:nvSpPr>
          <p:cNvPr id="4" name="Slide Number Placeholder 3"/>
          <p:cNvSpPr>
            <a:spLocks noGrp="1"/>
          </p:cNvSpPr>
          <p:nvPr>
            <p:ph type="sldNum" sz="quarter" idx="5"/>
          </p:nvPr>
        </p:nvSpPr>
        <p:spPr/>
        <p:txBody>
          <a:bodyPr/>
          <a:lstStyle/>
          <a:p>
            <a:fld id="{40C0B058-3CB7-1348-B004-E6A9B45A6402}" type="slidenum">
              <a:rPr lang="en-NO" smtClean="0"/>
              <a:t>11</a:t>
            </a:fld>
            <a:endParaRPr lang="en-NO"/>
          </a:p>
        </p:txBody>
      </p:sp>
    </p:spTree>
    <p:extLst>
      <p:ext uri="{BB962C8B-B14F-4D97-AF65-F5344CB8AC3E}">
        <p14:creationId xmlns:p14="http://schemas.microsoft.com/office/powerpoint/2010/main" val="813880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I talked previously about the size of ratios of the bounding boxes, well to fit the model to the dataset i created this hetmap which shows the total number of bouncing boxes for each dimension.</a:t>
            </a:r>
          </a:p>
          <a:p>
            <a:endParaRPr lang="en-NO" dirty="0"/>
          </a:p>
          <a:p>
            <a:r>
              <a:rPr lang="en-NO" dirty="0"/>
              <a:t>We see that almost all bounding boxes are smaller than 30 pixels in with, and 50 pixels in height, and most of these are either square, or tall and narrow.</a:t>
            </a:r>
          </a:p>
          <a:p>
            <a:endParaRPr lang="en-NO" dirty="0"/>
          </a:p>
          <a:p>
            <a:endParaRPr lang="en-NO" dirty="0"/>
          </a:p>
          <a:p>
            <a:r>
              <a:rPr lang="en-NO" dirty="0"/>
              <a:t>I wanted to adjust the bounding boxes to hit these "hot-spots" as best i could, however with limited time this was done with some rough calculations and estimation.</a:t>
            </a:r>
          </a:p>
        </p:txBody>
      </p:sp>
      <p:sp>
        <p:nvSpPr>
          <p:cNvPr id="4" name="Slide Number Placeholder 3"/>
          <p:cNvSpPr>
            <a:spLocks noGrp="1"/>
          </p:cNvSpPr>
          <p:nvPr>
            <p:ph type="sldNum" sz="quarter" idx="5"/>
          </p:nvPr>
        </p:nvSpPr>
        <p:spPr/>
        <p:txBody>
          <a:bodyPr/>
          <a:lstStyle/>
          <a:p>
            <a:fld id="{40C0B058-3CB7-1348-B004-E6A9B45A6402}" type="slidenum">
              <a:rPr lang="en-NO" smtClean="0"/>
              <a:t>13</a:t>
            </a:fld>
            <a:endParaRPr lang="en-NO"/>
          </a:p>
        </p:txBody>
      </p:sp>
    </p:spTree>
    <p:extLst>
      <p:ext uri="{BB962C8B-B14F-4D97-AF65-F5344CB8AC3E}">
        <p14:creationId xmlns:p14="http://schemas.microsoft.com/office/powerpoint/2010/main" val="2569729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My rough calculations seems to have done something though</a:t>
            </a:r>
          </a:p>
          <a:p>
            <a:endParaRPr lang="en-NO" dirty="0"/>
          </a:p>
          <a:p>
            <a:endParaRPr lang="en-NO" dirty="0"/>
          </a:p>
        </p:txBody>
      </p:sp>
      <p:sp>
        <p:nvSpPr>
          <p:cNvPr id="4" name="Slide Number Placeholder 3"/>
          <p:cNvSpPr>
            <a:spLocks noGrp="1"/>
          </p:cNvSpPr>
          <p:nvPr>
            <p:ph type="sldNum" sz="quarter" idx="5"/>
          </p:nvPr>
        </p:nvSpPr>
        <p:spPr/>
        <p:txBody>
          <a:bodyPr/>
          <a:lstStyle/>
          <a:p>
            <a:fld id="{40C0B058-3CB7-1348-B004-E6A9B45A6402}" type="slidenum">
              <a:rPr lang="en-NO" smtClean="0"/>
              <a:t>14</a:t>
            </a:fld>
            <a:endParaRPr lang="en-NO"/>
          </a:p>
        </p:txBody>
      </p:sp>
    </p:spTree>
    <p:extLst>
      <p:ext uri="{BB962C8B-B14F-4D97-AF65-F5344CB8AC3E}">
        <p14:creationId xmlns:p14="http://schemas.microsoft.com/office/powerpoint/2010/main" val="168772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My rough calculations seems to have done something though</a:t>
            </a:r>
          </a:p>
          <a:p>
            <a:endParaRPr lang="en-NO" dirty="0"/>
          </a:p>
          <a:p>
            <a:endParaRPr lang="en-NO" dirty="0"/>
          </a:p>
        </p:txBody>
      </p:sp>
      <p:sp>
        <p:nvSpPr>
          <p:cNvPr id="4" name="Slide Number Placeholder 3"/>
          <p:cNvSpPr>
            <a:spLocks noGrp="1"/>
          </p:cNvSpPr>
          <p:nvPr>
            <p:ph type="sldNum" sz="quarter" idx="5"/>
          </p:nvPr>
        </p:nvSpPr>
        <p:spPr/>
        <p:txBody>
          <a:bodyPr/>
          <a:lstStyle/>
          <a:p>
            <a:fld id="{40C0B058-3CB7-1348-B004-E6A9B45A6402}" type="slidenum">
              <a:rPr lang="en-NO" smtClean="0"/>
              <a:t>15</a:t>
            </a:fld>
            <a:endParaRPr lang="en-NO"/>
          </a:p>
        </p:txBody>
      </p:sp>
    </p:spTree>
    <p:extLst>
      <p:ext uri="{BB962C8B-B14F-4D97-AF65-F5344CB8AC3E}">
        <p14:creationId xmlns:p14="http://schemas.microsoft.com/office/powerpoint/2010/main" val="579748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First lets have a quick look at the data we are working with</a:t>
            </a:r>
          </a:p>
        </p:txBody>
      </p:sp>
      <p:sp>
        <p:nvSpPr>
          <p:cNvPr id="4" name="Slide Number Placeholder 3"/>
          <p:cNvSpPr>
            <a:spLocks noGrp="1"/>
          </p:cNvSpPr>
          <p:nvPr>
            <p:ph type="sldNum" sz="quarter" idx="5"/>
          </p:nvPr>
        </p:nvSpPr>
        <p:spPr/>
        <p:txBody>
          <a:bodyPr/>
          <a:lstStyle/>
          <a:p>
            <a:fld id="{40C0B058-3CB7-1348-B004-E6A9B45A6402}" type="slidenum">
              <a:rPr lang="en-NO" smtClean="0"/>
              <a:t>2</a:t>
            </a:fld>
            <a:endParaRPr lang="en-NO"/>
          </a:p>
        </p:txBody>
      </p:sp>
    </p:spTree>
    <p:extLst>
      <p:ext uri="{BB962C8B-B14F-4D97-AF65-F5344CB8AC3E}">
        <p14:creationId xmlns:p14="http://schemas.microsoft.com/office/powerpoint/2010/main" val="3356550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Here we see the original training dataset, which is used to train all the models except the final one. </a:t>
            </a:r>
          </a:p>
          <a:p>
            <a:endParaRPr lang="en-NO" dirty="0"/>
          </a:p>
          <a:p>
            <a:r>
              <a:rPr lang="en-NO" dirty="0"/>
              <a:t>moslty cars, then persons</a:t>
            </a:r>
          </a:p>
        </p:txBody>
      </p:sp>
      <p:sp>
        <p:nvSpPr>
          <p:cNvPr id="4" name="Slide Number Placeholder 3"/>
          <p:cNvSpPr>
            <a:spLocks noGrp="1"/>
          </p:cNvSpPr>
          <p:nvPr>
            <p:ph type="sldNum" sz="quarter" idx="5"/>
          </p:nvPr>
        </p:nvSpPr>
        <p:spPr/>
        <p:txBody>
          <a:bodyPr/>
          <a:lstStyle/>
          <a:p>
            <a:fld id="{40C0B058-3CB7-1348-B004-E6A9B45A6402}" type="slidenum">
              <a:rPr lang="en-NO" smtClean="0"/>
              <a:t>3</a:t>
            </a:fld>
            <a:endParaRPr lang="en-NO"/>
          </a:p>
        </p:txBody>
      </p:sp>
    </p:spTree>
    <p:extLst>
      <p:ext uri="{BB962C8B-B14F-4D97-AF65-F5344CB8AC3E}">
        <p14:creationId xmlns:p14="http://schemas.microsoft.com/office/powerpoint/2010/main" val="361360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Distribution is very similar for the extended/updated dataset, but now obvoiusly with a lot more occurences </a:t>
            </a:r>
          </a:p>
        </p:txBody>
      </p:sp>
      <p:sp>
        <p:nvSpPr>
          <p:cNvPr id="4" name="Slide Number Placeholder 3"/>
          <p:cNvSpPr>
            <a:spLocks noGrp="1"/>
          </p:cNvSpPr>
          <p:nvPr>
            <p:ph type="sldNum" sz="quarter" idx="5"/>
          </p:nvPr>
        </p:nvSpPr>
        <p:spPr/>
        <p:txBody>
          <a:bodyPr/>
          <a:lstStyle/>
          <a:p>
            <a:fld id="{40C0B058-3CB7-1348-B004-E6A9B45A6402}" type="slidenum">
              <a:rPr lang="en-NO" smtClean="0"/>
              <a:t>4</a:t>
            </a:fld>
            <a:endParaRPr lang="en-NO"/>
          </a:p>
        </p:txBody>
      </p:sp>
    </p:spTree>
    <p:extLst>
      <p:ext uri="{BB962C8B-B14F-4D97-AF65-F5344CB8AC3E}">
        <p14:creationId xmlns:p14="http://schemas.microsoft.com/office/powerpoint/2010/main" val="596147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Validation dataset is quite different from the training dataset in regards to what is present, we see for instance that only 4 classes are present, and now there are more than twice as many persons as cars. This isnt a huge deal, but it means the netowrk will train on mostly cars, can validate on mostly persons</a:t>
            </a:r>
          </a:p>
        </p:txBody>
      </p:sp>
      <p:sp>
        <p:nvSpPr>
          <p:cNvPr id="4" name="Slide Number Placeholder 3"/>
          <p:cNvSpPr>
            <a:spLocks noGrp="1"/>
          </p:cNvSpPr>
          <p:nvPr>
            <p:ph type="sldNum" sz="quarter" idx="5"/>
          </p:nvPr>
        </p:nvSpPr>
        <p:spPr/>
        <p:txBody>
          <a:bodyPr/>
          <a:lstStyle/>
          <a:p>
            <a:fld id="{40C0B058-3CB7-1348-B004-E6A9B45A6402}" type="slidenum">
              <a:rPr lang="en-NO" smtClean="0"/>
              <a:t>5</a:t>
            </a:fld>
            <a:endParaRPr lang="en-NO"/>
          </a:p>
        </p:txBody>
      </p:sp>
    </p:spTree>
    <p:extLst>
      <p:ext uri="{BB962C8B-B14F-4D97-AF65-F5344CB8AC3E}">
        <p14:creationId xmlns:p14="http://schemas.microsoft.com/office/powerpoint/2010/main" val="2334440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noe lets look at the sizes of the bounding boxes for each label, we notice perticuarly that cars tricks and busses (top row) are mostly square or tall, while the bicycles, scooters, persons and riders are exclusively tall narrow boxes, this will be important later.</a:t>
            </a:r>
          </a:p>
        </p:txBody>
      </p:sp>
      <p:sp>
        <p:nvSpPr>
          <p:cNvPr id="4" name="Slide Number Placeholder 3"/>
          <p:cNvSpPr>
            <a:spLocks noGrp="1"/>
          </p:cNvSpPr>
          <p:nvPr>
            <p:ph type="sldNum" sz="quarter" idx="5"/>
          </p:nvPr>
        </p:nvSpPr>
        <p:spPr/>
        <p:txBody>
          <a:bodyPr/>
          <a:lstStyle/>
          <a:p>
            <a:fld id="{40C0B058-3CB7-1348-B004-E6A9B45A6402}" type="slidenum">
              <a:rPr lang="en-NO" smtClean="0"/>
              <a:t>6</a:t>
            </a:fld>
            <a:endParaRPr lang="en-NO"/>
          </a:p>
        </p:txBody>
      </p:sp>
    </p:spTree>
    <p:extLst>
      <p:ext uri="{BB962C8B-B14F-4D97-AF65-F5344CB8AC3E}">
        <p14:creationId xmlns:p14="http://schemas.microsoft.com/office/powerpoint/2010/main" val="235771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Now if we combine all of these sizes and find their aspect ratios, we get the following distribution, again this is the original training dataset and wee see almost all aspect ratios are below 2, meaning almost all bounding boxes are tall and narrow, or square.</a:t>
            </a:r>
          </a:p>
        </p:txBody>
      </p:sp>
      <p:sp>
        <p:nvSpPr>
          <p:cNvPr id="4" name="Slide Number Placeholder 3"/>
          <p:cNvSpPr>
            <a:spLocks noGrp="1"/>
          </p:cNvSpPr>
          <p:nvPr>
            <p:ph type="sldNum" sz="quarter" idx="5"/>
          </p:nvPr>
        </p:nvSpPr>
        <p:spPr/>
        <p:txBody>
          <a:bodyPr/>
          <a:lstStyle/>
          <a:p>
            <a:fld id="{40C0B058-3CB7-1348-B004-E6A9B45A6402}" type="slidenum">
              <a:rPr lang="en-NO" smtClean="0"/>
              <a:t>7</a:t>
            </a:fld>
            <a:endParaRPr lang="en-NO"/>
          </a:p>
        </p:txBody>
      </p:sp>
    </p:spTree>
    <p:extLst>
      <p:ext uri="{BB962C8B-B14F-4D97-AF65-F5344CB8AC3E}">
        <p14:creationId xmlns:p14="http://schemas.microsoft.com/office/powerpoint/2010/main" val="2877124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This doesnt change when updating the dataset, but we see how the car and person classes turn into a normal distribution where persons have aspect ratios of mostly 0.25 and cars mostly around 1 (square)</a:t>
            </a:r>
          </a:p>
        </p:txBody>
      </p:sp>
      <p:sp>
        <p:nvSpPr>
          <p:cNvPr id="4" name="Slide Number Placeholder 3"/>
          <p:cNvSpPr>
            <a:spLocks noGrp="1"/>
          </p:cNvSpPr>
          <p:nvPr>
            <p:ph type="sldNum" sz="quarter" idx="5"/>
          </p:nvPr>
        </p:nvSpPr>
        <p:spPr/>
        <p:txBody>
          <a:bodyPr/>
          <a:lstStyle/>
          <a:p>
            <a:fld id="{40C0B058-3CB7-1348-B004-E6A9B45A6402}" type="slidenum">
              <a:rPr lang="en-NO" smtClean="0"/>
              <a:t>8</a:t>
            </a:fld>
            <a:endParaRPr lang="en-NO"/>
          </a:p>
        </p:txBody>
      </p:sp>
    </p:spTree>
    <p:extLst>
      <p:ext uri="{BB962C8B-B14F-4D97-AF65-F5344CB8AC3E}">
        <p14:creationId xmlns:p14="http://schemas.microsoft.com/office/powerpoint/2010/main" val="303108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This is a different story for the vlidation set, the aspect ratios for persons remain the same, but the aspect ratios for the cars doesnt have a clear trend any longer, we also see a spike for riders which wasnt present before.</a:t>
            </a:r>
          </a:p>
        </p:txBody>
      </p:sp>
      <p:sp>
        <p:nvSpPr>
          <p:cNvPr id="4" name="Slide Number Placeholder 3"/>
          <p:cNvSpPr>
            <a:spLocks noGrp="1"/>
          </p:cNvSpPr>
          <p:nvPr>
            <p:ph type="sldNum" sz="quarter" idx="5"/>
          </p:nvPr>
        </p:nvSpPr>
        <p:spPr/>
        <p:txBody>
          <a:bodyPr/>
          <a:lstStyle/>
          <a:p>
            <a:fld id="{40C0B058-3CB7-1348-B004-E6A9B45A6402}" type="slidenum">
              <a:rPr lang="en-NO" smtClean="0"/>
              <a:t>9</a:t>
            </a:fld>
            <a:endParaRPr lang="en-NO"/>
          </a:p>
        </p:txBody>
      </p:sp>
    </p:spTree>
    <p:extLst>
      <p:ext uri="{BB962C8B-B14F-4D97-AF65-F5344CB8AC3E}">
        <p14:creationId xmlns:p14="http://schemas.microsoft.com/office/powerpoint/2010/main" val="1421624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8E5289B-1E5F-BA4B-ADE9-962752E71692}" type="datetimeFigureOut">
              <a:rPr lang="en-NO" smtClean="0"/>
              <a:t>08/05/2022</a:t>
            </a:fld>
            <a:endParaRPr lang="en-NO"/>
          </a:p>
        </p:txBody>
      </p:sp>
      <p:sp>
        <p:nvSpPr>
          <p:cNvPr id="5" name="Footer Placeholder 4"/>
          <p:cNvSpPr>
            <a:spLocks noGrp="1"/>
          </p:cNvSpPr>
          <p:nvPr>
            <p:ph type="ftr" sz="quarter" idx="11"/>
          </p:nvPr>
        </p:nvSpPr>
        <p:spPr>
          <a:xfrm>
            <a:off x="1876424" y="5410201"/>
            <a:ext cx="5124886" cy="365125"/>
          </a:xfrm>
        </p:spPr>
        <p:txBody>
          <a:bodyPr/>
          <a:lstStyle/>
          <a:p>
            <a:endParaRPr lang="en-NO"/>
          </a:p>
        </p:txBody>
      </p:sp>
      <p:sp>
        <p:nvSpPr>
          <p:cNvPr id="6" name="Slide Number Placeholder 5"/>
          <p:cNvSpPr>
            <a:spLocks noGrp="1"/>
          </p:cNvSpPr>
          <p:nvPr>
            <p:ph type="sldNum" sz="quarter" idx="12"/>
          </p:nvPr>
        </p:nvSpPr>
        <p:spPr>
          <a:xfrm>
            <a:off x="9896911" y="5410199"/>
            <a:ext cx="771089" cy="365125"/>
          </a:xfrm>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1148849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5289B-1E5F-BA4B-ADE9-962752E71692}" type="datetimeFigureOut">
              <a:rPr lang="en-NO" smtClean="0"/>
              <a:t>08/05/2022</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100798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5289B-1E5F-BA4B-ADE9-962752E71692}" type="datetimeFigureOut">
              <a:rPr lang="en-NO" smtClean="0"/>
              <a:t>08/05/2022</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3474813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5289B-1E5F-BA4B-ADE9-962752E71692}" type="datetimeFigureOut">
              <a:rPr lang="en-NO" smtClean="0"/>
              <a:t>08/05/2022</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E9EA2E0-D8EA-2849-9B2B-245166364FA7}" type="slidenum">
              <a:rPr lang="en-NO" smtClean="0"/>
              <a:t>‹#›</a:t>
            </a:fld>
            <a:endParaRPr lang="en-NO"/>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63405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5289B-1E5F-BA4B-ADE9-962752E71692}" type="datetimeFigureOut">
              <a:rPr lang="en-NO" smtClean="0"/>
              <a:t>08/05/2022</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41286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A8E5289B-1E5F-BA4B-ADE9-962752E71692}" type="datetimeFigureOut">
              <a:rPr lang="en-NO" smtClean="0"/>
              <a:t>08/05/2022</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4080926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A8E5289B-1E5F-BA4B-ADE9-962752E71692}" type="datetimeFigureOut">
              <a:rPr lang="en-NO" smtClean="0"/>
              <a:t>08/05/2022</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2650288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E5289B-1E5F-BA4B-ADE9-962752E71692}" type="datetimeFigureOut">
              <a:rPr lang="en-NO" smtClean="0"/>
              <a:t>08/05/2022</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4258540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E5289B-1E5F-BA4B-ADE9-962752E71692}" type="datetimeFigureOut">
              <a:rPr lang="en-NO" smtClean="0"/>
              <a:t>08/05/2022</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398887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8E5289B-1E5F-BA4B-ADE9-962752E71692}" type="datetimeFigureOut">
              <a:rPr lang="en-NO" smtClean="0"/>
              <a:t>08/05/2022</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191196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8E5289B-1E5F-BA4B-ADE9-962752E71692}" type="datetimeFigureOut">
              <a:rPr lang="en-NO" smtClean="0"/>
              <a:t>08/05/2022</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3229771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8E5289B-1E5F-BA4B-ADE9-962752E71692}" type="datetimeFigureOut">
              <a:rPr lang="en-NO" smtClean="0"/>
              <a:t>08/05/2022</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2766662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8E5289B-1E5F-BA4B-ADE9-962752E71692}" type="datetimeFigureOut">
              <a:rPr lang="en-NO" smtClean="0"/>
              <a:t>08/05/2022</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218851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8E5289B-1E5F-BA4B-ADE9-962752E71692}" type="datetimeFigureOut">
              <a:rPr lang="en-NO" smtClean="0"/>
              <a:t>08/05/2022</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291082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5289B-1E5F-BA4B-ADE9-962752E71692}" type="datetimeFigureOut">
              <a:rPr lang="en-NO" smtClean="0"/>
              <a:t>08/05/2022</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1760132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5289B-1E5F-BA4B-ADE9-962752E71692}" type="datetimeFigureOut">
              <a:rPr lang="en-NO" smtClean="0"/>
              <a:t>08/05/2022</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1682836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8E5289B-1E5F-BA4B-ADE9-962752E71692}" type="datetimeFigureOut">
              <a:rPr lang="en-NO" smtClean="0"/>
              <a:t>08/05/2022</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AE9EA2E0-D8EA-2849-9B2B-245166364FA7}" type="slidenum">
              <a:rPr lang="en-NO" smtClean="0"/>
              <a:t>‹#›</a:t>
            </a:fld>
            <a:endParaRPr lang="en-NO"/>
          </a:p>
        </p:txBody>
      </p:sp>
    </p:spTree>
    <p:extLst>
      <p:ext uri="{BB962C8B-B14F-4D97-AF65-F5344CB8AC3E}">
        <p14:creationId xmlns:p14="http://schemas.microsoft.com/office/powerpoint/2010/main" val="2841405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E5289B-1E5F-BA4B-ADE9-962752E71692}" type="datetimeFigureOut">
              <a:rPr lang="en-NO" smtClean="0"/>
              <a:t>08/05/2022</a:t>
            </a:fld>
            <a:endParaRPr lang="en-NO"/>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E9EA2E0-D8EA-2849-9B2B-245166364FA7}" type="slidenum">
              <a:rPr lang="en-NO" smtClean="0"/>
              <a:t>‹#›</a:t>
            </a:fld>
            <a:endParaRPr lang="en-NO"/>
          </a:p>
        </p:txBody>
      </p:sp>
    </p:spTree>
    <p:extLst>
      <p:ext uri="{BB962C8B-B14F-4D97-AF65-F5344CB8AC3E}">
        <p14:creationId xmlns:p14="http://schemas.microsoft.com/office/powerpoint/2010/main" val="199374045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2.avi"/><Relationship Id="rId7"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video" Target="../media/media3.avi"/><Relationship Id="rId5" Type="http://schemas.microsoft.com/office/2007/relationships/media" Target="../media/media3.avi"/><Relationship Id="rId10" Type="http://schemas.openxmlformats.org/officeDocument/2006/relationships/image" Target="../media/image37.png"/><Relationship Id="rId4" Type="http://schemas.openxmlformats.org/officeDocument/2006/relationships/video" Target="../media/media2.avi"/><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5E5E-C0CC-3873-E000-2776ABF270FB}"/>
              </a:ext>
            </a:extLst>
          </p:cNvPr>
          <p:cNvSpPr>
            <a:spLocks noGrp="1"/>
          </p:cNvSpPr>
          <p:nvPr>
            <p:ph type="ctrTitle"/>
          </p:nvPr>
        </p:nvSpPr>
        <p:spPr/>
        <p:txBody>
          <a:bodyPr/>
          <a:lstStyle/>
          <a:p>
            <a:r>
              <a:rPr lang="en-NO" sz="2800" dirty="0"/>
              <a:t>TDT4265 </a:t>
            </a:r>
            <a:br>
              <a:rPr lang="en-NO" dirty="0"/>
            </a:br>
            <a:r>
              <a:rPr lang="en-NO" dirty="0"/>
              <a:t>Project Presentation</a:t>
            </a:r>
          </a:p>
        </p:txBody>
      </p:sp>
      <p:sp>
        <p:nvSpPr>
          <p:cNvPr id="3" name="Subtitle 2">
            <a:extLst>
              <a:ext uri="{FF2B5EF4-FFF2-40B4-BE49-F238E27FC236}">
                <a16:creationId xmlns:a16="http://schemas.microsoft.com/office/drawing/2014/main" id="{01FF7B01-9EF5-2296-1F69-10820AAD7920}"/>
              </a:ext>
            </a:extLst>
          </p:cNvPr>
          <p:cNvSpPr>
            <a:spLocks noGrp="1"/>
          </p:cNvSpPr>
          <p:nvPr>
            <p:ph type="subTitle" idx="1"/>
          </p:nvPr>
        </p:nvSpPr>
        <p:spPr/>
        <p:txBody>
          <a:bodyPr/>
          <a:lstStyle/>
          <a:p>
            <a:r>
              <a:rPr lang="en-NO" dirty="0"/>
              <a:t>Sivert Utne</a:t>
            </a:r>
          </a:p>
        </p:txBody>
      </p:sp>
    </p:spTree>
    <p:extLst>
      <p:ext uri="{BB962C8B-B14F-4D97-AF65-F5344CB8AC3E}">
        <p14:creationId xmlns:p14="http://schemas.microsoft.com/office/powerpoint/2010/main" val="3582458975"/>
      </p:ext>
    </p:extLst>
  </p:cSld>
  <p:clrMapOvr>
    <a:masterClrMapping/>
  </p:clrMapOvr>
  <mc:AlternateContent xmlns:mc="http://schemas.openxmlformats.org/markup-compatibility/2006">
    <mc:Choice xmlns:p14="http://schemas.microsoft.com/office/powerpoint/2010/main" Requires="p14">
      <p:transition spd="slow" p14:dur="2000" advTm="12906"/>
    </mc:Choice>
    <mc:Fallback>
      <p:transition spd="slow" advTm="129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2E2E76-5E34-20A9-0168-A154787AE6ED}"/>
              </a:ext>
            </a:extLst>
          </p:cNvPr>
          <p:cNvSpPr>
            <a:spLocks noGrp="1"/>
          </p:cNvSpPr>
          <p:nvPr>
            <p:ph type="ctrTitle"/>
          </p:nvPr>
        </p:nvSpPr>
        <p:spPr/>
        <p:txBody>
          <a:bodyPr/>
          <a:lstStyle/>
          <a:p>
            <a:r>
              <a:rPr lang="en-NO" dirty="0"/>
              <a:t>2.3 implementing retinanet</a:t>
            </a:r>
          </a:p>
        </p:txBody>
      </p:sp>
    </p:spTree>
    <p:extLst>
      <p:ext uri="{BB962C8B-B14F-4D97-AF65-F5344CB8AC3E}">
        <p14:creationId xmlns:p14="http://schemas.microsoft.com/office/powerpoint/2010/main" val="3044773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C05-9326-E9B9-9F68-CDBA2A01203A}"/>
              </a:ext>
            </a:extLst>
          </p:cNvPr>
          <p:cNvSpPr>
            <a:spLocks noGrp="1"/>
          </p:cNvSpPr>
          <p:nvPr>
            <p:ph type="title"/>
          </p:nvPr>
        </p:nvSpPr>
        <p:spPr/>
        <p:txBody>
          <a:bodyPr/>
          <a:lstStyle/>
          <a:p>
            <a:r>
              <a:rPr lang="en-NO" dirty="0"/>
              <a:t>2.3 Implementing Retinanet</a:t>
            </a:r>
          </a:p>
        </p:txBody>
      </p:sp>
      <p:pic>
        <p:nvPicPr>
          <p:cNvPr id="5" name="Content Placeholder 4">
            <a:extLst>
              <a:ext uri="{FF2B5EF4-FFF2-40B4-BE49-F238E27FC236}">
                <a16:creationId xmlns:a16="http://schemas.microsoft.com/office/drawing/2014/main" id="{570821EB-3DF9-E005-BF4E-5E244DC86BA9}"/>
              </a:ext>
            </a:extLst>
          </p:cNvPr>
          <p:cNvPicPr>
            <a:picLocks noGrp="1" noChangeAspect="1"/>
          </p:cNvPicPr>
          <p:nvPr>
            <p:ph idx="1"/>
          </p:nvPr>
        </p:nvPicPr>
        <p:blipFill>
          <a:blip r:embed="rId3"/>
          <a:stretch>
            <a:fillRect/>
          </a:stretch>
        </p:blipFill>
        <p:spPr>
          <a:xfrm>
            <a:off x="1227550" y="4406796"/>
            <a:ext cx="10050049" cy="2442579"/>
          </a:xfrm>
        </p:spPr>
      </p:pic>
      <p:pic>
        <p:nvPicPr>
          <p:cNvPr id="7" name="Picture 6">
            <a:extLst>
              <a:ext uri="{FF2B5EF4-FFF2-40B4-BE49-F238E27FC236}">
                <a16:creationId xmlns:a16="http://schemas.microsoft.com/office/drawing/2014/main" id="{36914837-64B3-9938-7F22-4DA7FA502736}"/>
              </a:ext>
            </a:extLst>
          </p:cNvPr>
          <p:cNvPicPr>
            <a:picLocks noChangeAspect="1"/>
          </p:cNvPicPr>
          <p:nvPr/>
        </p:nvPicPr>
        <p:blipFill>
          <a:blip r:embed="rId4"/>
          <a:stretch>
            <a:fillRect/>
          </a:stretch>
        </p:blipFill>
        <p:spPr>
          <a:xfrm>
            <a:off x="1227550" y="1938844"/>
            <a:ext cx="10050049" cy="2467952"/>
          </a:xfrm>
          <a:prstGeom prst="rect">
            <a:avLst/>
          </a:prstGeom>
        </p:spPr>
      </p:pic>
      <p:sp>
        <p:nvSpPr>
          <p:cNvPr id="9" name="TextBox 8">
            <a:extLst>
              <a:ext uri="{FF2B5EF4-FFF2-40B4-BE49-F238E27FC236}">
                <a16:creationId xmlns:a16="http://schemas.microsoft.com/office/drawing/2014/main" id="{03717E8A-572D-0E3E-12C7-FC6FFDE261B5}"/>
              </a:ext>
            </a:extLst>
          </p:cNvPr>
          <p:cNvSpPr txBox="1"/>
          <p:nvPr/>
        </p:nvSpPr>
        <p:spPr>
          <a:xfrm>
            <a:off x="8377084" y="265217"/>
            <a:ext cx="2241704" cy="1200329"/>
          </a:xfrm>
          <a:prstGeom prst="rect">
            <a:avLst/>
          </a:prstGeom>
          <a:noFill/>
        </p:spPr>
        <p:txBody>
          <a:bodyPr wrap="none" rtlCol="0">
            <a:spAutoFit/>
          </a:bodyPr>
          <a:lstStyle/>
          <a:p>
            <a:r>
              <a:rPr lang="en-NO" dirty="0"/>
              <a:t>Brown = FPN</a:t>
            </a:r>
            <a:endParaRPr lang="en-GB" dirty="0"/>
          </a:p>
          <a:p>
            <a:r>
              <a:rPr lang="en-GB" dirty="0"/>
              <a:t>B</a:t>
            </a:r>
            <a:r>
              <a:rPr lang="en-NO" dirty="0"/>
              <a:t>lue    = Focal Loss</a:t>
            </a:r>
          </a:p>
          <a:p>
            <a:r>
              <a:rPr lang="en-NO" dirty="0"/>
              <a:t>Pink    = Deep Heads</a:t>
            </a:r>
          </a:p>
          <a:p>
            <a:r>
              <a:rPr lang="en-NO" dirty="0"/>
              <a:t>Green = Improved Init</a:t>
            </a:r>
          </a:p>
        </p:txBody>
      </p:sp>
    </p:spTree>
    <p:extLst>
      <p:ext uri="{BB962C8B-B14F-4D97-AF65-F5344CB8AC3E}">
        <p14:creationId xmlns:p14="http://schemas.microsoft.com/office/powerpoint/2010/main" val="3080351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2E2E76-5E34-20A9-0168-A154787AE6ED}"/>
              </a:ext>
            </a:extLst>
          </p:cNvPr>
          <p:cNvSpPr>
            <a:spLocks noGrp="1"/>
          </p:cNvSpPr>
          <p:nvPr>
            <p:ph type="ctrTitle"/>
          </p:nvPr>
        </p:nvSpPr>
        <p:spPr>
          <a:xfrm>
            <a:off x="1876424" y="1122363"/>
            <a:ext cx="10509540" cy="2387600"/>
          </a:xfrm>
        </p:spPr>
        <p:txBody>
          <a:bodyPr/>
          <a:lstStyle/>
          <a:p>
            <a:r>
              <a:rPr lang="en-NO" dirty="0"/>
              <a:t>2.4 Using exploration knowledge</a:t>
            </a:r>
          </a:p>
        </p:txBody>
      </p:sp>
    </p:spTree>
    <p:extLst>
      <p:ext uri="{BB962C8B-B14F-4D97-AF65-F5344CB8AC3E}">
        <p14:creationId xmlns:p14="http://schemas.microsoft.com/office/powerpoint/2010/main" val="3138628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DD95-795C-E267-7092-5E4E0DD5897A}"/>
              </a:ext>
            </a:extLst>
          </p:cNvPr>
          <p:cNvSpPr>
            <a:spLocks noGrp="1"/>
          </p:cNvSpPr>
          <p:nvPr>
            <p:ph type="title"/>
          </p:nvPr>
        </p:nvSpPr>
        <p:spPr/>
        <p:txBody>
          <a:bodyPr/>
          <a:lstStyle/>
          <a:p>
            <a:r>
              <a:rPr lang="en-NO" dirty="0"/>
              <a:t>2.4 Using exploration knowledge</a:t>
            </a:r>
          </a:p>
        </p:txBody>
      </p:sp>
      <p:pic>
        <p:nvPicPr>
          <p:cNvPr id="5" name="Picture 4">
            <a:extLst>
              <a:ext uri="{FF2B5EF4-FFF2-40B4-BE49-F238E27FC236}">
                <a16:creationId xmlns:a16="http://schemas.microsoft.com/office/drawing/2014/main" id="{3A2497D1-058C-8401-9853-4BD6059DB361}"/>
              </a:ext>
            </a:extLst>
          </p:cNvPr>
          <p:cNvPicPr>
            <a:picLocks noChangeAspect="1"/>
          </p:cNvPicPr>
          <p:nvPr/>
        </p:nvPicPr>
        <p:blipFill>
          <a:blip r:embed="rId3"/>
          <a:stretch>
            <a:fillRect/>
          </a:stretch>
        </p:blipFill>
        <p:spPr>
          <a:xfrm>
            <a:off x="2509546" y="1869425"/>
            <a:ext cx="7169729" cy="4301837"/>
          </a:xfrm>
          <a:prstGeom prst="rect">
            <a:avLst/>
          </a:prstGeom>
        </p:spPr>
      </p:pic>
      <p:sp>
        <p:nvSpPr>
          <p:cNvPr id="7" name="Content Placeholder 6">
            <a:extLst>
              <a:ext uri="{FF2B5EF4-FFF2-40B4-BE49-F238E27FC236}">
                <a16:creationId xmlns:a16="http://schemas.microsoft.com/office/drawing/2014/main" id="{E3FB3C1C-B3E8-40EA-982B-80AF4362C21D}"/>
              </a:ext>
            </a:extLst>
          </p:cNvPr>
          <p:cNvSpPr>
            <a:spLocks noGrp="1"/>
          </p:cNvSpPr>
          <p:nvPr>
            <p:ph idx="1"/>
          </p:nvPr>
        </p:nvSpPr>
        <p:spPr/>
        <p:txBody>
          <a:bodyPr/>
          <a:lstStyle/>
          <a:p>
            <a:endParaRPr lang="en-NO"/>
          </a:p>
        </p:txBody>
      </p:sp>
    </p:spTree>
    <p:extLst>
      <p:ext uri="{BB962C8B-B14F-4D97-AF65-F5344CB8AC3E}">
        <p14:creationId xmlns:p14="http://schemas.microsoft.com/office/powerpoint/2010/main" val="332250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DD95-795C-E267-7092-5E4E0DD5897A}"/>
              </a:ext>
            </a:extLst>
          </p:cNvPr>
          <p:cNvSpPr>
            <a:spLocks noGrp="1"/>
          </p:cNvSpPr>
          <p:nvPr>
            <p:ph type="title"/>
          </p:nvPr>
        </p:nvSpPr>
        <p:spPr/>
        <p:txBody>
          <a:bodyPr/>
          <a:lstStyle/>
          <a:p>
            <a:r>
              <a:rPr lang="en-NO" dirty="0"/>
              <a:t>2.4 Using exploration knowledge</a:t>
            </a:r>
          </a:p>
        </p:txBody>
      </p:sp>
      <p:pic>
        <p:nvPicPr>
          <p:cNvPr id="7" name="Picture 6">
            <a:extLst>
              <a:ext uri="{FF2B5EF4-FFF2-40B4-BE49-F238E27FC236}">
                <a16:creationId xmlns:a16="http://schemas.microsoft.com/office/drawing/2014/main" id="{2583275C-CAE9-6587-3CD6-AB65F1224DE7}"/>
              </a:ext>
            </a:extLst>
          </p:cNvPr>
          <p:cNvPicPr>
            <a:picLocks noChangeAspect="1"/>
          </p:cNvPicPr>
          <p:nvPr/>
        </p:nvPicPr>
        <p:blipFill>
          <a:blip r:embed="rId3"/>
          <a:stretch>
            <a:fillRect/>
          </a:stretch>
        </p:blipFill>
        <p:spPr>
          <a:xfrm>
            <a:off x="1635149" y="4238855"/>
            <a:ext cx="8918526" cy="2000627"/>
          </a:xfrm>
          <a:prstGeom prst="rect">
            <a:avLst/>
          </a:prstGeom>
        </p:spPr>
      </p:pic>
      <p:pic>
        <p:nvPicPr>
          <p:cNvPr id="9" name="Picture 8">
            <a:extLst>
              <a:ext uri="{FF2B5EF4-FFF2-40B4-BE49-F238E27FC236}">
                <a16:creationId xmlns:a16="http://schemas.microsoft.com/office/drawing/2014/main" id="{4161FE28-27FD-AC89-4449-146E03168FD0}"/>
              </a:ext>
            </a:extLst>
          </p:cNvPr>
          <p:cNvPicPr>
            <a:picLocks noChangeAspect="1"/>
          </p:cNvPicPr>
          <p:nvPr/>
        </p:nvPicPr>
        <p:blipFill>
          <a:blip r:embed="rId4"/>
          <a:stretch>
            <a:fillRect/>
          </a:stretch>
        </p:blipFill>
        <p:spPr>
          <a:xfrm>
            <a:off x="1635149" y="1929741"/>
            <a:ext cx="8918526" cy="2164099"/>
          </a:xfrm>
          <a:prstGeom prst="rect">
            <a:avLst/>
          </a:prstGeom>
        </p:spPr>
      </p:pic>
      <p:sp>
        <p:nvSpPr>
          <p:cNvPr id="11" name="Content Placeholder 10">
            <a:extLst>
              <a:ext uri="{FF2B5EF4-FFF2-40B4-BE49-F238E27FC236}">
                <a16:creationId xmlns:a16="http://schemas.microsoft.com/office/drawing/2014/main" id="{9E57B584-498A-76A4-1793-EB0782AA9A86}"/>
              </a:ext>
            </a:extLst>
          </p:cNvPr>
          <p:cNvSpPr>
            <a:spLocks noGrp="1"/>
          </p:cNvSpPr>
          <p:nvPr>
            <p:ph idx="1"/>
          </p:nvPr>
        </p:nvSpPr>
        <p:spPr/>
        <p:txBody>
          <a:bodyPr/>
          <a:lstStyle/>
          <a:p>
            <a:endParaRPr lang="en-NO"/>
          </a:p>
        </p:txBody>
      </p:sp>
    </p:spTree>
    <p:extLst>
      <p:ext uri="{BB962C8B-B14F-4D97-AF65-F5344CB8AC3E}">
        <p14:creationId xmlns:p14="http://schemas.microsoft.com/office/powerpoint/2010/main" val="298260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DD95-795C-E267-7092-5E4E0DD5897A}"/>
              </a:ext>
            </a:extLst>
          </p:cNvPr>
          <p:cNvSpPr>
            <a:spLocks noGrp="1"/>
          </p:cNvSpPr>
          <p:nvPr>
            <p:ph type="title"/>
          </p:nvPr>
        </p:nvSpPr>
        <p:spPr/>
        <p:txBody>
          <a:bodyPr/>
          <a:lstStyle/>
          <a:p>
            <a:r>
              <a:rPr lang="en-NO" dirty="0"/>
              <a:t>2.4 Using exploration knowledge</a:t>
            </a:r>
          </a:p>
        </p:txBody>
      </p:sp>
      <p:pic>
        <p:nvPicPr>
          <p:cNvPr id="4" name="Picture 3">
            <a:extLst>
              <a:ext uri="{FF2B5EF4-FFF2-40B4-BE49-F238E27FC236}">
                <a16:creationId xmlns:a16="http://schemas.microsoft.com/office/drawing/2014/main" id="{9D4F9BD8-CE5D-894D-0C7F-5CB84D4CD9C9}"/>
              </a:ext>
            </a:extLst>
          </p:cNvPr>
          <p:cNvPicPr>
            <a:picLocks noChangeAspect="1"/>
          </p:cNvPicPr>
          <p:nvPr/>
        </p:nvPicPr>
        <p:blipFill>
          <a:blip r:embed="rId3"/>
          <a:stretch>
            <a:fillRect/>
          </a:stretch>
        </p:blipFill>
        <p:spPr>
          <a:xfrm>
            <a:off x="0" y="2418659"/>
            <a:ext cx="12192000" cy="2571826"/>
          </a:xfrm>
          <a:prstGeom prst="rect">
            <a:avLst/>
          </a:prstGeom>
        </p:spPr>
      </p:pic>
    </p:spTree>
    <p:extLst>
      <p:ext uri="{BB962C8B-B14F-4D97-AF65-F5344CB8AC3E}">
        <p14:creationId xmlns:p14="http://schemas.microsoft.com/office/powerpoint/2010/main" val="1503503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2E2E76-5E34-20A9-0168-A154787AE6ED}"/>
              </a:ext>
            </a:extLst>
          </p:cNvPr>
          <p:cNvSpPr>
            <a:spLocks noGrp="1"/>
          </p:cNvSpPr>
          <p:nvPr>
            <p:ph type="ctrTitle"/>
          </p:nvPr>
        </p:nvSpPr>
        <p:spPr>
          <a:xfrm>
            <a:off x="1876424" y="1122363"/>
            <a:ext cx="10509540" cy="2387600"/>
          </a:xfrm>
        </p:spPr>
        <p:txBody>
          <a:bodyPr/>
          <a:lstStyle/>
          <a:p>
            <a:r>
              <a:rPr lang="en-NO" dirty="0"/>
              <a:t>Analysis and discussion</a:t>
            </a:r>
          </a:p>
        </p:txBody>
      </p:sp>
      <p:sp>
        <p:nvSpPr>
          <p:cNvPr id="6" name="Subtitle 5">
            <a:extLst>
              <a:ext uri="{FF2B5EF4-FFF2-40B4-BE49-F238E27FC236}">
                <a16:creationId xmlns:a16="http://schemas.microsoft.com/office/drawing/2014/main" id="{8F1AE750-93AB-E881-E34C-F0E5220BA728}"/>
              </a:ext>
            </a:extLst>
          </p:cNvPr>
          <p:cNvSpPr>
            <a:spLocks noGrp="1"/>
          </p:cNvSpPr>
          <p:nvPr>
            <p:ph type="subTitle" idx="1"/>
          </p:nvPr>
        </p:nvSpPr>
        <p:spPr/>
        <p:txBody>
          <a:bodyPr/>
          <a:lstStyle/>
          <a:p>
            <a:endParaRPr lang="en-NO"/>
          </a:p>
        </p:txBody>
      </p:sp>
    </p:spTree>
    <p:extLst>
      <p:ext uri="{BB962C8B-B14F-4D97-AF65-F5344CB8AC3E}">
        <p14:creationId xmlns:p14="http://schemas.microsoft.com/office/powerpoint/2010/main" val="2523472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CA31-9EF0-0F93-F724-FD282280080C}"/>
              </a:ext>
            </a:extLst>
          </p:cNvPr>
          <p:cNvSpPr>
            <a:spLocks noGrp="1"/>
          </p:cNvSpPr>
          <p:nvPr>
            <p:ph type="title"/>
          </p:nvPr>
        </p:nvSpPr>
        <p:spPr/>
        <p:txBody>
          <a:bodyPr/>
          <a:lstStyle/>
          <a:p>
            <a:r>
              <a:rPr lang="en-NO" dirty="0"/>
              <a:t>Performance impact</a:t>
            </a:r>
          </a:p>
        </p:txBody>
      </p:sp>
      <p:pic>
        <p:nvPicPr>
          <p:cNvPr id="4" name="Content Placeholder 3">
            <a:extLst>
              <a:ext uri="{FF2B5EF4-FFF2-40B4-BE49-F238E27FC236}">
                <a16:creationId xmlns:a16="http://schemas.microsoft.com/office/drawing/2014/main" id="{C96D8C25-AC09-0EE9-B864-05BBEFFBF6F7}"/>
              </a:ext>
            </a:extLst>
          </p:cNvPr>
          <p:cNvPicPr>
            <a:picLocks noGrp="1" noChangeAspect="1"/>
          </p:cNvPicPr>
          <p:nvPr>
            <p:ph idx="1"/>
          </p:nvPr>
        </p:nvPicPr>
        <p:blipFill>
          <a:blip r:embed="rId2"/>
          <a:stretch>
            <a:fillRect/>
          </a:stretch>
        </p:blipFill>
        <p:spPr>
          <a:xfrm>
            <a:off x="2336105" y="3858339"/>
            <a:ext cx="7953484" cy="2521230"/>
          </a:xfrm>
          <a:prstGeom prst="rect">
            <a:avLst/>
          </a:prstGeom>
        </p:spPr>
      </p:pic>
      <p:pic>
        <p:nvPicPr>
          <p:cNvPr id="5" name="Picture 4">
            <a:extLst>
              <a:ext uri="{FF2B5EF4-FFF2-40B4-BE49-F238E27FC236}">
                <a16:creationId xmlns:a16="http://schemas.microsoft.com/office/drawing/2014/main" id="{8BADDB79-BAD0-5EA9-D10C-5F749AF7205E}"/>
              </a:ext>
            </a:extLst>
          </p:cNvPr>
          <p:cNvPicPr>
            <a:picLocks noChangeAspect="1"/>
          </p:cNvPicPr>
          <p:nvPr/>
        </p:nvPicPr>
        <p:blipFill>
          <a:blip r:embed="rId3"/>
          <a:stretch>
            <a:fillRect/>
          </a:stretch>
        </p:blipFill>
        <p:spPr>
          <a:xfrm>
            <a:off x="6934156" y="1628681"/>
            <a:ext cx="3359759" cy="2229658"/>
          </a:xfrm>
          <a:prstGeom prst="rect">
            <a:avLst/>
          </a:prstGeom>
        </p:spPr>
      </p:pic>
      <p:sp>
        <p:nvSpPr>
          <p:cNvPr id="6" name="TextBox 5">
            <a:extLst>
              <a:ext uri="{FF2B5EF4-FFF2-40B4-BE49-F238E27FC236}">
                <a16:creationId xmlns:a16="http://schemas.microsoft.com/office/drawing/2014/main" id="{04441933-BA32-4863-FD92-04E4CF1955FB}"/>
              </a:ext>
            </a:extLst>
          </p:cNvPr>
          <p:cNvSpPr txBox="1"/>
          <p:nvPr/>
        </p:nvSpPr>
        <p:spPr>
          <a:xfrm>
            <a:off x="2336105" y="1866347"/>
            <a:ext cx="2739853" cy="1754326"/>
          </a:xfrm>
          <a:prstGeom prst="rect">
            <a:avLst/>
          </a:prstGeom>
          <a:noFill/>
        </p:spPr>
        <p:txBody>
          <a:bodyPr wrap="none" rtlCol="0">
            <a:spAutoFit/>
          </a:bodyPr>
          <a:lstStyle/>
          <a:p>
            <a:r>
              <a:rPr lang="en-NO" dirty="0"/>
              <a:t>2.2    = Data Augmentation</a:t>
            </a:r>
          </a:p>
          <a:p>
            <a:r>
              <a:rPr lang="en-NO" dirty="0"/>
              <a:t>2.3.1 = FPN</a:t>
            </a:r>
          </a:p>
          <a:p>
            <a:r>
              <a:rPr lang="en-NO" dirty="0"/>
              <a:t>2.3.2 = Focal Loss</a:t>
            </a:r>
          </a:p>
          <a:p>
            <a:r>
              <a:rPr lang="en-NO" dirty="0"/>
              <a:t>2.3.3 = Deep Heads</a:t>
            </a:r>
          </a:p>
          <a:p>
            <a:r>
              <a:rPr lang="en-NO" dirty="0"/>
              <a:t>2.3.4 = Improved Init</a:t>
            </a:r>
          </a:p>
          <a:p>
            <a:r>
              <a:rPr lang="en-NO" dirty="0"/>
              <a:t>2.4    = Using Exploration</a:t>
            </a:r>
          </a:p>
        </p:txBody>
      </p:sp>
    </p:spTree>
    <p:extLst>
      <p:ext uri="{BB962C8B-B14F-4D97-AF65-F5344CB8AC3E}">
        <p14:creationId xmlns:p14="http://schemas.microsoft.com/office/powerpoint/2010/main" val="2338773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2.1</a:t>
            </a:r>
            <a:br>
              <a:rPr lang="en-NO" dirty="0"/>
            </a:br>
            <a:r>
              <a:rPr lang="en-NO" dirty="0"/>
              <a:t>Baseline</a:t>
            </a:r>
          </a:p>
        </p:txBody>
      </p:sp>
      <p:pic>
        <p:nvPicPr>
          <p:cNvPr id="35" name="Picture 34">
            <a:extLst>
              <a:ext uri="{FF2B5EF4-FFF2-40B4-BE49-F238E27FC236}">
                <a16:creationId xmlns:a16="http://schemas.microsoft.com/office/drawing/2014/main" id="{3F9DB46B-7D6C-05EF-57E4-F61CFF85A758}"/>
              </a:ext>
            </a:extLst>
          </p:cNvPr>
          <p:cNvPicPr>
            <a:picLocks noChangeAspect="1"/>
          </p:cNvPicPr>
          <p:nvPr/>
        </p:nvPicPr>
        <p:blipFill>
          <a:blip r:embed="rId2"/>
          <a:stretch>
            <a:fillRect/>
          </a:stretch>
        </p:blipFill>
        <p:spPr>
          <a:xfrm>
            <a:off x="-1588" y="2286000"/>
            <a:ext cx="12192000" cy="4572000"/>
          </a:xfrm>
          <a:prstGeom prst="rect">
            <a:avLst/>
          </a:prstGeom>
        </p:spPr>
      </p:pic>
    </p:spTree>
    <p:extLst>
      <p:ext uri="{BB962C8B-B14F-4D97-AF65-F5344CB8AC3E}">
        <p14:creationId xmlns:p14="http://schemas.microsoft.com/office/powerpoint/2010/main" val="105951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2.2</a:t>
            </a:r>
            <a:br>
              <a:rPr lang="en-NO" dirty="0"/>
            </a:br>
            <a:r>
              <a:rPr lang="en-NO" dirty="0"/>
              <a:t>Data Augmentation</a:t>
            </a:r>
          </a:p>
        </p:txBody>
      </p:sp>
      <p:pic>
        <p:nvPicPr>
          <p:cNvPr id="4" name="Picture 3">
            <a:extLst>
              <a:ext uri="{FF2B5EF4-FFF2-40B4-BE49-F238E27FC236}">
                <a16:creationId xmlns:a16="http://schemas.microsoft.com/office/drawing/2014/main" id="{A6FC12A6-E00E-40C2-3A89-46E22F921D1B}"/>
              </a:ext>
            </a:extLst>
          </p:cNvPr>
          <p:cNvPicPr>
            <a:picLocks noChangeAspect="1"/>
          </p:cNvPicPr>
          <p:nvPr/>
        </p:nvPicPr>
        <p:blipFill>
          <a:blip r:embed="rId2"/>
          <a:stretch>
            <a:fillRect/>
          </a:stretch>
        </p:blipFill>
        <p:spPr>
          <a:xfrm>
            <a:off x="-1588" y="2286000"/>
            <a:ext cx="12192000" cy="4572000"/>
          </a:xfrm>
          <a:prstGeom prst="rect">
            <a:avLst/>
          </a:prstGeom>
        </p:spPr>
      </p:pic>
    </p:spTree>
    <p:extLst>
      <p:ext uri="{BB962C8B-B14F-4D97-AF65-F5344CB8AC3E}">
        <p14:creationId xmlns:p14="http://schemas.microsoft.com/office/powerpoint/2010/main" val="1597316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2E2E76-5E34-20A9-0168-A154787AE6ED}"/>
              </a:ext>
            </a:extLst>
          </p:cNvPr>
          <p:cNvSpPr>
            <a:spLocks noGrp="1"/>
          </p:cNvSpPr>
          <p:nvPr>
            <p:ph type="ctrTitle"/>
          </p:nvPr>
        </p:nvSpPr>
        <p:spPr/>
        <p:txBody>
          <a:bodyPr/>
          <a:lstStyle/>
          <a:p>
            <a:r>
              <a:rPr lang="en-NO" dirty="0"/>
              <a:t>1.1 Dataset exploration</a:t>
            </a:r>
          </a:p>
        </p:txBody>
      </p:sp>
    </p:spTree>
    <p:extLst>
      <p:ext uri="{BB962C8B-B14F-4D97-AF65-F5344CB8AC3E}">
        <p14:creationId xmlns:p14="http://schemas.microsoft.com/office/powerpoint/2010/main" val="1599726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2.3.1</a:t>
            </a:r>
            <a:br>
              <a:rPr lang="en-NO" dirty="0"/>
            </a:br>
            <a:r>
              <a:rPr lang="en-NO" dirty="0"/>
              <a:t>FPN</a:t>
            </a:r>
          </a:p>
        </p:txBody>
      </p:sp>
      <p:pic>
        <p:nvPicPr>
          <p:cNvPr id="4" name="Picture 3">
            <a:extLst>
              <a:ext uri="{FF2B5EF4-FFF2-40B4-BE49-F238E27FC236}">
                <a16:creationId xmlns:a16="http://schemas.microsoft.com/office/drawing/2014/main" id="{236B0076-3DCE-E83F-97A5-0D7FBD4DCFEA}"/>
              </a:ext>
            </a:extLst>
          </p:cNvPr>
          <p:cNvPicPr>
            <a:picLocks noChangeAspect="1"/>
          </p:cNvPicPr>
          <p:nvPr/>
        </p:nvPicPr>
        <p:blipFill>
          <a:blip r:embed="rId2"/>
          <a:stretch>
            <a:fillRect/>
          </a:stretch>
        </p:blipFill>
        <p:spPr>
          <a:xfrm>
            <a:off x="0" y="2286000"/>
            <a:ext cx="12192000" cy="4572000"/>
          </a:xfrm>
          <a:prstGeom prst="rect">
            <a:avLst/>
          </a:prstGeom>
        </p:spPr>
      </p:pic>
    </p:spTree>
    <p:extLst>
      <p:ext uri="{BB962C8B-B14F-4D97-AF65-F5344CB8AC3E}">
        <p14:creationId xmlns:p14="http://schemas.microsoft.com/office/powerpoint/2010/main" val="3190359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2.3.2</a:t>
            </a:r>
            <a:br>
              <a:rPr lang="en-NO" dirty="0"/>
            </a:br>
            <a:r>
              <a:rPr lang="en-NO" dirty="0"/>
              <a:t>Focal loss</a:t>
            </a:r>
          </a:p>
        </p:txBody>
      </p:sp>
      <p:pic>
        <p:nvPicPr>
          <p:cNvPr id="4" name="Picture 3">
            <a:extLst>
              <a:ext uri="{FF2B5EF4-FFF2-40B4-BE49-F238E27FC236}">
                <a16:creationId xmlns:a16="http://schemas.microsoft.com/office/drawing/2014/main" id="{9B9CF9D7-5F2B-BBDD-92ED-2D4D9D9EB52E}"/>
              </a:ext>
            </a:extLst>
          </p:cNvPr>
          <p:cNvPicPr>
            <a:picLocks noChangeAspect="1"/>
          </p:cNvPicPr>
          <p:nvPr/>
        </p:nvPicPr>
        <p:blipFill>
          <a:blip r:embed="rId2"/>
          <a:stretch>
            <a:fillRect/>
          </a:stretch>
        </p:blipFill>
        <p:spPr>
          <a:xfrm>
            <a:off x="-1588" y="2286000"/>
            <a:ext cx="12192000" cy="4572000"/>
          </a:xfrm>
          <a:prstGeom prst="rect">
            <a:avLst/>
          </a:prstGeom>
        </p:spPr>
      </p:pic>
    </p:spTree>
    <p:extLst>
      <p:ext uri="{BB962C8B-B14F-4D97-AF65-F5344CB8AC3E}">
        <p14:creationId xmlns:p14="http://schemas.microsoft.com/office/powerpoint/2010/main" val="2018102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2.3.3</a:t>
            </a:r>
            <a:br>
              <a:rPr lang="en-NO" dirty="0"/>
            </a:br>
            <a:r>
              <a:rPr lang="en-NO" dirty="0"/>
              <a:t>Deep heads</a:t>
            </a:r>
          </a:p>
        </p:txBody>
      </p:sp>
      <p:pic>
        <p:nvPicPr>
          <p:cNvPr id="4" name="Picture 3">
            <a:extLst>
              <a:ext uri="{FF2B5EF4-FFF2-40B4-BE49-F238E27FC236}">
                <a16:creationId xmlns:a16="http://schemas.microsoft.com/office/drawing/2014/main" id="{A67596CA-A8C6-569D-7BBD-3FEBF9A25123}"/>
              </a:ext>
            </a:extLst>
          </p:cNvPr>
          <p:cNvPicPr>
            <a:picLocks noChangeAspect="1"/>
          </p:cNvPicPr>
          <p:nvPr/>
        </p:nvPicPr>
        <p:blipFill>
          <a:blip r:embed="rId2"/>
          <a:stretch>
            <a:fillRect/>
          </a:stretch>
        </p:blipFill>
        <p:spPr>
          <a:xfrm>
            <a:off x="-1588" y="2286000"/>
            <a:ext cx="12192000" cy="4572000"/>
          </a:xfrm>
          <a:prstGeom prst="rect">
            <a:avLst/>
          </a:prstGeom>
        </p:spPr>
      </p:pic>
    </p:spTree>
    <p:extLst>
      <p:ext uri="{BB962C8B-B14F-4D97-AF65-F5344CB8AC3E}">
        <p14:creationId xmlns:p14="http://schemas.microsoft.com/office/powerpoint/2010/main" val="1480653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2.3.4</a:t>
            </a:r>
            <a:br>
              <a:rPr lang="en-NO" dirty="0"/>
            </a:br>
            <a:r>
              <a:rPr lang="en-NO" dirty="0"/>
              <a:t>Improved initialization</a:t>
            </a:r>
          </a:p>
        </p:txBody>
      </p:sp>
      <p:pic>
        <p:nvPicPr>
          <p:cNvPr id="4" name="Picture 3">
            <a:extLst>
              <a:ext uri="{FF2B5EF4-FFF2-40B4-BE49-F238E27FC236}">
                <a16:creationId xmlns:a16="http://schemas.microsoft.com/office/drawing/2014/main" id="{CF1FE61A-3CB2-88DD-B1BE-F4195BAA5298}"/>
              </a:ext>
            </a:extLst>
          </p:cNvPr>
          <p:cNvPicPr>
            <a:picLocks noChangeAspect="1"/>
          </p:cNvPicPr>
          <p:nvPr/>
        </p:nvPicPr>
        <p:blipFill>
          <a:blip r:embed="rId2"/>
          <a:stretch>
            <a:fillRect/>
          </a:stretch>
        </p:blipFill>
        <p:spPr>
          <a:xfrm>
            <a:off x="-1588" y="2286000"/>
            <a:ext cx="12192000" cy="4572000"/>
          </a:xfrm>
          <a:prstGeom prst="rect">
            <a:avLst/>
          </a:prstGeom>
        </p:spPr>
      </p:pic>
    </p:spTree>
    <p:extLst>
      <p:ext uri="{BB962C8B-B14F-4D97-AF65-F5344CB8AC3E}">
        <p14:creationId xmlns:p14="http://schemas.microsoft.com/office/powerpoint/2010/main" val="393011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2.4</a:t>
            </a:r>
            <a:br>
              <a:rPr lang="en-NO" dirty="0"/>
            </a:br>
            <a:r>
              <a:rPr lang="en-NO" dirty="0"/>
              <a:t>Using exploration knowledge</a:t>
            </a:r>
          </a:p>
        </p:txBody>
      </p:sp>
      <p:pic>
        <p:nvPicPr>
          <p:cNvPr id="4" name="Picture 3">
            <a:extLst>
              <a:ext uri="{FF2B5EF4-FFF2-40B4-BE49-F238E27FC236}">
                <a16:creationId xmlns:a16="http://schemas.microsoft.com/office/drawing/2014/main" id="{0E886D03-C969-C951-4CE1-BBC89DDA9838}"/>
              </a:ext>
            </a:extLst>
          </p:cNvPr>
          <p:cNvPicPr>
            <a:picLocks noChangeAspect="1"/>
          </p:cNvPicPr>
          <p:nvPr/>
        </p:nvPicPr>
        <p:blipFill>
          <a:blip r:embed="rId2"/>
          <a:stretch>
            <a:fillRect/>
          </a:stretch>
        </p:blipFill>
        <p:spPr>
          <a:xfrm>
            <a:off x="0" y="2286000"/>
            <a:ext cx="12192000" cy="4572000"/>
          </a:xfrm>
          <a:prstGeom prst="rect">
            <a:avLst/>
          </a:prstGeom>
        </p:spPr>
      </p:pic>
    </p:spTree>
    <p:extLst>
      <p:ext uri="{BB962C8B-B14F-4D97-AF65-F5344CB8AC3E}">
        <p14:creationId xmlns:p14="http://schemas.microsoft.com/office/powerpoint/2010/main" val="1085960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2.5</a:t>
            </a:r>
            <a:br>
              <a:rPr lang="en-NO" dirty="0"/>
            </a:br>
            <a:r>
              <a:rPr lang="en-NO" dirty="0"/>
              <a:t>Updated Dataset</a:t>
            </a:r>
          </a:p>
        </p:txBody>
      </p:sp>
      <p:pic>
        <p:nvPicPr>
          <p:cNvPr id="13" name="Picture 12">
            <a:extLst>
              <a:ext uri="{FF2B5EF4-FFF2-40B4-BE49-F238E27FC236}">
                <a16:creationId xmlns:a16="http://schemas.microsoft.com/office/drawing/2014/main" id="{F63272E1-251D-30CA-0023-98908AE2E074}"/>
              </a:ext>
            </a:extLst>
          </p:cNvPr>
          <p:cNvPicPr>
            <a:picLocks noChangeAspect="1"/>
          </p:cNvPicPr>
          <p:nvPr/>
        </p:nvPicPr>
        <p:blipFill>
          <a:blip r:embed="rId2"/>
          <a:stretch>
            <a:fillRect/>
          </a:stretch>
        </p:blipFill>
        <p:spPr>
          <a:xfrm>
            <a:off x="-1589" y="2286000"/>
            <a:ext cx="12192000" cy="4572000"/>
          </a:xfrm>
          <a:prstGeom prst="rect">
            <a:avLst/>
          </a:prstGeom>
        </p:spPr>
      </p:pic>
      <p:sp>
        <p:nvSpPr>
          <p:cNvPr id="33" name="Content Placeholder 32">
            <a:extLst>
              <a:ext uri="{FF2B5EF4-FFF2-40B4-BE49-F238E27FC236}">
                <a16:creationId xmlns:a16="http://schemas.microsoft.com/office/drawing/2014/main" id="{DA7197DB-2697-2D3F-8118-5DA6856DE009}"/>
              </a:ext>
            </a:extLst>
          </p:cNvPr>
          <p:cNvSpPr>
            <a:spLocks noGrp="1"/>
          </p:cNvSpPr>
          <p:nvPr>
            <p:ph idx="1"/>
          </p:nvPr>
        </p:nvSpPr>
        <p:spPr/>
        <p:txBody>
          <a:bodyPr/>
          <a:lstStyle/>
          <a:p>
            <a:endParaRPr lang="en-NO" dirty="0"/>
          </a:p>
        </p:txBody>
      </p:sp>
    </p:spTree>
    <p:extLst>
      <p:ext uri="{BB962C8B-B14F-4D97-AF65-F5344CB8AC3E}">
        <p14:creationId xmlns:p14="http://schemas.microsoft.com/office/powerpoint/2010/main" val="3224989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2.5</a:t>
            </a:r>
            <a:br>
              <a:rPr lang="en-NO" dirty="0"/>
            </a:br>
            <a:r>
              <a:rPr lang="en-NO" dirty="0"/>
              <a:t>Updated Dataset</a:t>
            </a:r>
          </a:p>
        </p:txBody>
      </p:sp>
      <p:sp>
        <p:nvSpPr>
          <p:cNvPr id="4" name="Content Placeholder 3">
            <a:extLst>
              <a:ext uri="{FF2B5EF4-FFF2-40B4-BE49-F238E27FC236}">
                <a16:creationId xmlns:a16="http://schemas.microsoft.com/office/drawing/2014/main" id="{46ACF49C-5409-D87C-451B-1AB1BA39A93E}"/>
              </a:ext>
            </a:extLst>
          </p:cNvPr>
          <p:cNvSpPr>
            <a:spLocks noGrp="1"/>
          </p:cNvSpPr>
          <p:nvPr>
            <p:ph idx="1"/>
          </p:nvPr>
        </p:nvSpPr>
        <p:spPr/>
        <p:txBody>
          <a:bodyPr/>
          <a:lstStyle/>
          <a:p>
            <a:endParaRPr lang="en-NO"/>
          </a:p>
        </p:txBody>
      </p:sp>
      <p:pic>
        <p:nvPicPr>
          <p:cNvPr id="16" name="Picture 15">
            <a:extLst>
              <a:ext uri="{FF2B5EF4-FFF2-40B4-BE49-F238E27FC236}">
                <a16:creationId xmlns:a16="http://schemas.microsoft.com/office/drawing/2014/main" id="{E109A084-5384-79E7-C353-1327887006A8}"/>
              </a:ext>
            </a:extLst>
          </p:cNvPr>
          <p:cNvPicPr>
            <a:picLocks noChangeAspect="1"/>
          </p:cNvPicPr>
          <p:nvPr/>
        </p:nvPicPr>
        <p:blipFill>
          <a:blip r:embed="rId2"/>
          <a:stretch>
            <a:fillRect/>
          </a:stretch>
        </p:blipFill>
        <p:spPr>
          <a:xfrm>
            <a:off x="0" y="2286000"/>
            <a:ext cx="12192000" cy="4572000"/>
          </a:xfrm>
          <a:prstGeom prst="rect">
            <a:avLst/>
          </a:prstGeom>
        </p:spPr>
      </p:pic>
    </p:spTree>
    <p:extLst>
      <p:ext uri="{BB962C8B-B14F-4D97-AF65-F5344CB8AC3E}">
        <p14:creationId xmlns:p14="http://schemas.microsoft.com/office/powerpoint/2010/main" val="1663652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2.5</a:t>
            </a:r>
            <a:br>
              <a:rPr lang="en-NO" dirty="0"/>
            </a:br>
            <a:r>
              <a:rPr lang="en-NO" dirty="0"/>
              <a:t>Updated Dataset</a:t>
            </a:r>
          </a:p>
        </p:txBody>
      </p:sp>
      <p:sp>
        <p:nvSpPr>
          <p:cNvPr id="4" name="Content Placeholder 3">
            <a:extLst>
              <a:ext uri="{FF2B5EF4-FFF2-40B4-BE49-F238E27FC236}">
                <a16:creationId xmlns:a16="http://schemas.microsoft.com/office/drawing/2014/main" id="{46ACF49C-5409-D87C-451B-1AB1BA39A93E}"/>
              </a:ext>
            </a:extLst>
          </p:cNvPr>
          <p:cNvSpPr>
            <a:spLocks noGrp="1"/>
          </p:cNvSpPr>
          <p:nvPr>
            <p:ph idx="1"/>
          </p:nvPr>
        </p:nvSpPr>
        <p:spPr/>
        <p:txBody>
          <a:bodyPr/>
          <a:lstStyle/>
          <a:p>
            <a:endParaRPr lang="en-NO"/>
          </a:p>
        </p:txBody>
      </p:sp>
      <p:pic>
        <p:nvPicPr>
          <p:cNvPr id="5" name="Picture 4">
            <a:extLst>
              <a:ext uri="{FF2B5EF4-FFF2-40B4-BE49-F238E27FC236}">
                <a16:creationId xmlns:a16="http://schemas.microsoft.com/office/drawing/2014/main" id="{C0D43707-55E1-2364-FEBD-C142E84D183B}"/>
              </a:ext>
            </a:extLst>
          </p:cNvPr>
          <p:cNvPicPr>
            <a:picLocks noChangeAspect="1"/>
          </p:cNvPicPr>
          <p:nvPr/>
        </p:nvPicPr>
        <p:blipFill>
          <a:blip r:embed="rId2"/>
          <a:stretch>
            <a:fillRect/>
          </a:stretch>
        </p:blipFill>
        <p:spPr>
          <a:xfrm>
            <a:off x="0" y="2286000"/>
            <a:ext cx="12192000" cy="4572000"/>
          </a:xfrm>
          <a:prstGeom prst="rect">
            <a:avLst/>
          </a:prstGeom>
        </p:spPr>
      </p:pic>
    </p:spTree>
    <p:extLst>
      <p:ext uri="{BB962C8B-B14F-4D97-AF65-F5344CB8AC3E}">
        <p14:creationId xmlns:p14="http://schemas.microsoft.com/office/powerpoint/2010/main" val="905376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A72-AE33-CE8D-2450-813B3C1ACE46}"/>
              </a:ext>
            </a:extLst>
          </p:cNvPr>
          <p:cNvSpPr>
            <a:spLocks noGrp="1"/>
          </p:cNvSpPr>
          <p:nvPr>
            <p:ph type="title"/>
          </p:nvPr>
        </p:nvSpPr>
        <p:spPr/>
        <p:txBody>
          <a:bodyPr/>
          <a:lstStyle/>
          <a:p>
            <a:r>
              <a:rPr lang="en-NO" dirty="0"/>
              <a:t>3.2 Qualitative Analysis – 2.5</a:t>
            </a:r>
            <a:br>
              <a:rPr lang="en-NO" dirty="0"/>
            </a:br>
            <a:r>
              <a:rPr lang="en-NO" dirty="0"/>
              <a:t>Updated Dataset</a:t>
            </a:r>
          </a:p>
        </p:txBody>
      </p:sp>
      <p:pic>
        <p:nvPicPr>
          <p:cNvPr id="5" name="output10" descr="output10">
            <a:hlinkClick r:id="" action="ppaction://media"/>
            <a:extLst>
              <a:ext uri="{FF2B5EF4-FFF2-40B4-BE49-F238E27FC236}">
                <a16:creationId xmlns:a16="http://schemas.microsoft.com/office/drawing/2014/main" id="{FCE0D213-8DB8-1A8F-7106-F9295614F7A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1592" y="3810001"/>
            <a:ext cx="12191992" cy="1523999"/>
          </a:xfrm>
        </p:spPr>
      </p:pic>
      <p:pic>
        <p:nvPicPr>
          <p:cNvPr id="9" name="output16" descr="output16">
            <a:hlinkClick r:id="" action="ppaction://media"/>
            <a:extLst>
              <a:ext uri="{FF2B5EF4-FFF2-40B4-BE49-F238E27FC236}">
                <a16:creationId xmlns:a16="http://schemas.microsoft.com/office/drawing/2014/main" id="{3024849A-835D-4E5E-AF00-E24395408B6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592" y="5334000"/>
            <a:ext cx="12192000" cy="1524000"/>
          </a:xfrm>
          <a:prstGeom prst="rect">
            <a:avLst/>
          </a:prstGeom>
        </p:spPr>
      </p:pic>
      <p:pic>
        <p:nvPicPr>
          <p:cNvPr id="10" name="output03" descr="output03">
            <a:hlinkClick r:id="" action="ppaction://media"/>
            <a:extLst>
              <a:ext uri="{FF2B5EF4-FFF2-40B4-BE49-F238E27FC236}">
                <a16:creationId xmlns:a16="http://schemas.microsoft.com/office/drawing/2014/main" id="{C76B610C-D319-7BED-DB85-099455D52E2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600" y="2285999"/>
            <a:ext cx="12192000" cy="1524000"/>
          </a:xfrm>
          <a:prstGeom prst="rect">
            <a:avLst/>
          </a:prstGeom>
        </p:spPr>
      </p:pic>
    </p:spTree>
    <p:extLst>
      <p:ext uri="{BB962C8B-B14F-4D97-AF65-F5344CB8AC3E}">
        <p14:creationId xmlns:p14="http://schemas.microsoft.com/office/powerpoint/2010/main" val="11455594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mute="1">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mute="1">
                <p:cTn id="13" repeatCount="indefinite"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mute="1">
                <p:cTn id="19" repeatCount="indefinite"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E01D-EE1F-4CC7-9309-41D01826F71D}"/>
              </a:ext>
            </a:extLst>
          </p:cNvPr>
          <p:cNvSpPr>
            <a:spLocks noGrp="1"/>
          </p:cNvSpPr>
          <p:nvPr>
            <p:ph type="title"/>
          </p:nvPr>
        </p:nvSpPr>
        <p:spPr/>
        <p:txBody>
          <a:bodyPr/>
          <a:lstStyle/>
          <a:p>
            <a:r>
              <a:rPr lang="en-NO" dirty="0"/>
              <a:t>Final thoughts</a:t>
            </a:r>
          </a:p>
        </p:txBody>
      </p:sp>
      <p:sp>
        <p:nvSpPr>
          <p:cNvPr id="7" name="Content Placeholder 6">
            <a:extLst>
              <a:ext uri="{FF2B5EF4-FFF2-40B4-BE49-F238E27FC236}">
                <a16:creationId xmlns:a16="http://schemas.microsoft.com/office/drawing/2014/main" id="{C4037E5F-241E-6524-11B6-2E5FEEF44FB2}"/>
              </a:ext>
            </a:extLst>
          </p:cNvPr>
          <p:cNvSpPr>
            <a:spLocks noGrp="1"/>
          </p:cNvSpPr>
          <p:nvPr>
            <p:ph idx="1"/>
          </p:nvPr>
        </p:nvSpPr>
        <p:spPr/>
        <p:txBody>
          <a:bodyPr/>
          <a:lstStyle/>
          <a:p>
            <a:endParaRPr lang="en-NO" dirty="0"/>
          </a:p>
        </p:txBody>
      </p:sp>
      <p:pic>
        <p:nvPicPr>
          <p:cNvPr id="8" name="Content Placeholder 4">
            <a:extLst>
              <a:ext uri="{FF2B5EF4-FFF2-40B4-BE49-F238E27FC236}">
                <a16:creationId xmlns:a16="http://schemas.microsoft.com/office/drawing/2014/main" id="{FE005882-FF1C-DFE5-8199-77F764D29E7E}"/>
              </a:ext>
            </a:extLst>
          </p:cNvPr>
          <p:cNvPicPr>
            <a:picLocks noChangeAspect="1"/>
          </p:cNvPicPr>
          <p:nvPr/>
        </p:nvPicPr>
        <p:blipFill>
          <a:blip r:embed="rId2"/>
          <a:stretch>
            <a:fillRect/>
          </a:stretch>
        </p:blipFill>
        <p:spPr>
          <a:xfrm>
            <a:off x="2658876" y="2522473"/>
            <a:ext cx="6871070" cy="2857455"/>
          </a:xfrm>
          <a:prstGeom prst="rect">
            <a:avLst/>
          </a:prstGeom>
        </p:spPr>
      </p:pic>
    </p:spTree>
    <p:extLst>
      <p:ext uri="{BB962C8B-B14F-4D97-AF65-F5344CB8AC3E}">
        <p14:creationId xmlns:p14="http://schemas.microsoft.com/office/powerpoint/2010/main" val="93225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8AFB-2AB6-B25C-803F-A318F2970536}"/>
              </a:ext>
            </a:extLst>
          </p:cNvPr>
          <p:cNvSpPr>
            <a:spLocks noGrp="1"/>
          </p:cNvSpPr>
          <p:nvPr>
            <p:ph type="title"/>
          </p:nvPr>
        </p:nvSpPr>
        <p:spPr/>
        <p:txBody>
          <a:bodyPr/>
          <a:lstStyle/>
          <a:p>
            <a:r>
              <a:rPr lang="en-NO" dirty="0"/>
              <a:t>1.1 Dataset exploration – Classes</a:t>
            </a:r>
            <a:br>
              <a:rPr lang="en-NO" dirty="0"/>
            </a:br>
            <a:r>
              <a:rPr lang="en-NO" dirty="0"/>
              <a:t>Train (original)</a:t>
            </a:r>
          </a:p>
        </p:txBody>
      </p:sp>
      <p:sp>
        <p:nvSpPr>
          <p:cNvPr id="4" name="Content Placeholder 3">
            <a:extLst>
              <a:ext uri="{FF2B5EF4-FFF2-40B4-BE49-F238E27FC236}">
                <a16:creationId xmlns:a16="http://schemas.microsoft.com/office/drawing/2014/main" id="{93C58A11-2F77-B0A8-2E77-302A99DCC77D}"/>
              </a:ext>
            </a:extLst>
          </p:cNvPr>
          <p:cNvSpPr>
            <a:spLocks noGrp="1"/>
          </p:cNvSpPr>
          <p:nvPr>
            <p:ph idx="1"/>
          </p:nvPr>
        </p:nvSpPr>
        <p:spPr/>
        <p:txBody>
          <a:bodyPr/>
          <a:lstStyle/>
          <a:p>
            <a:endParaRPr lang="en-NO"/>
          </a:p>
        </p:txBody>
      </p:sp>
      <p:pic>
        <p:nvPicPr>
          <p:cNvPr id="8" name="Picture 7">
            <a:extLst>
              <a:ext uri="{FF2B5EF4-FFF2-40B4-BE49-F238E27FC236}">
                <a16:creationId xmlns:a16="http://schemas.microsoft.com/office/drawing/2014/main" id="{8324BA98-0A5A-88AC-894C-D90E42AFF253}"/>
              </a:ext>
            </a:extLst>
          </p:cNvPr>
          <p:cNvPicPr>
            <a:picLocks noChangeAspect="1"/>
          </p:cNvPicPr>
          <p:nvPr/>
        </p:nvPicPr>
        <p:blipFill>
          <a:blip r:embed="rId3"/>
          <a:stretch>
            <a:fillRect/>
          </a:stretch>
        </p:blipFill>
        <p:spPr>
          <a:xfrm>
            <a:off x="2494404" y="1956852"/>
            <a:ext cx="7200016" cy="4320011"/>
          </a:xfrm>
          <a:prstGeom prst="rect">
            <a:avLst/>
          </a:prstGeom>
        </p:spPr>
      </p:pic>
    </p:spTree>
    <p:extLst>
      <p:ext uri="{BB962C8B-B14F-4D97-AF65-F5344CB8AC3E}">
        <p14:creationId xmlns:p14="http://schemas.microsoft.com/office/powerpoint/2010/main" val="1873032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8AFB-2AB6-B25C-803F-A318F2970536}"/>
              </a:ext>
            </a:extLst>
          </p:cNvPr>
          <p:cNvSpPr>
            <a:spLocks noGrp="1"/>
          </p:cNvSpPr>
          <p:nvPr>
            <p:ph type="title"/>
          </p:nvPr>
        </p:nvSpPr>
        <p:spPr/>
        <p:txBody>
          <a:bodyPr/>
          <a:lstStyle/>
          <a:p>
            <a:r>
              <a:rPr lang="en-NO" dirty="0"/>
              <a:t>1.1 Dataset exploration – Classes</a:t>
            </a:r>
            <a:br>
              <a:rPr lang="en-NO" dirty="0"/>
            </a:br>
            <a:r>
              <a:rPr lang="en-NO" dirty="0"/>
              <a:t>Train (Updated)</a:t>
            </a:r>
          </a:p>
        </p:txBody>
      </p:sp>
      <p:pic>
        <p:nvPicPr>
          <p:cNvPr id="5" name="Content Placeholder 4">
            <a:extLst>
              <a:ext uri="{FF2B5EF4-FFF2-40B4-BE49-F238E27FC236}">
                <a16:creationId xmlns:a16="http://schemas.microsoft.com/office/drawing/2014/main" id="{4DD3ED26-A59F-F94C-73DB-965B3BDE2AE5}"/>
              </a:ext>
            </a:extLst>
          </p:cNvPr>
          <p:cNvPicPr>
            <a:picLocks noGrp="1" noChangeAspect="1"/>
          </p:cNvPicPr>
          <p:nvPr>
            <p:ph idx="1"/>
          </p:nvPr>
        </p:nvPicPr>
        <p:blipFill>
          <a:blip r:embed="rId3"/>
          <a:stretch>
            <a:fillRect/>
          </a:stretch>
        </p:blipFill>
        <p:spPr>
          <a:xfrm>
            <a:off x="2494404" y="1956852"/>
            <a:ext cx="7200016" cy="4320009"/>
          </a:xfrm>
        </p:spPr>
      </p:pic>
    </p:spTree>
    <p:extLst>
      <p:ext uri="{BB962C8B-B14F-4D97-AF65-F5344CB8AC3E}">
        <p14:creationId xmlns:p14="http://schemas.microsoft.com/office/powerpoint/2010/main" val="2631571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8AFB-2AB6-B25C-803F-A318F2970536}"/>
              </a:ext>
            </a:extLst>
          </p:cNvPr>
          <p:cNvSpPr>
            <a:spLocks noGrp="1"/>
          </p:cNvSpPr>
          <p:nvPr>
            <p:ph type="title"/>
          </p:nvPr>
        </p:nvSpPr>
        <p:spPr/>
        <p:txBody>
          <a:bodyPr/>
          <a:lstStyle/>
          <a:p>
            <a:r>
              <a:rPr lang="en-NO" dirty="0"/>
              <a:t>1.1 Dataset exploration – Classes</a:t>
            </a:r>
            <a:br>
              <a:rPr lang="en-NO" dirty="0"/>
            </a:br>
            <a:r>
              <a:rPr lang="en-NO" dirty="0"/>
              <a:t>Validation</a:t>
            </a:r>
          </a:p>
        </p:txBody>
      </p:sp>
      <p:sp>
        <p:nvSpPr>
          <p:cNvPr id="11" name="Content Placeholder 10">
            <a:extLst>
              <a:ext uri="{FF2B5EF4-FFF2-40B4-BE49-F238E27FC236}">
                <a16:creationId xmlns:a16="http://schemas.microsoft.com/office/drawing/2014/main" id="{F6EFCA46-20C8-4197-DD11-FFFDE4645642}"/>
              </a:ext>
            </a:extLst>
          </p:cNvPr>
          <p:cNvSpPr>
            <a:spLocks noGrp="1"/>
          </p:cNvSpPr>
          <p:nvPr>
            <p:ph idx="1"/>
          </p:nvPr>
        </p:nvSpPr>
        <p:spPr/>
        <p:txBody>
          <a:bodyPr/>
          <a:lstStyle/>
          <a:p>
            <a:endParaRPr lang="en-NO"/>
          </a:p>
        </p:txBody>
      </p:sp>
      <p:pic>
        <p:nvPicPr>
          <p:cNvPr id="12" name="Picture 11">
            <a:extLst>
              <a:ext uri="{FF2B5EF4-FFF2-40B4-BE49-F238E27FC236}">
                <a16:creationId xmlns:a16="http://schemas.microsoft.com/office/drawing/2014/main" id="{4DA24AA7-9388-609C-4278-8FCDB64AB31B}"/>
              </a:ext>
            </a:extLst>
          </p:cNvPr>
          <p:cNvPicPr>
            <a:picLocks noChangeAspect="1"/>
          </p:cNvPicPr>
          <p:nvPr/>
        </p:nvPicPr>
        <p:blipFill>
          <a:blip r:embed="rId3"/>
          <a:stretch>
            <a:fillRect/>
          </a:stretch>
        </p:blipFill>
        <p:spPr>
          <a:xfrm>
            <a:off x="2494404" y="1956850"/>
            <a:ext cx="7200016" cy="4320010"/>
          </a:xfrm>
          <a:prstGeom prst="rect">
            <a:avLst/>
          </a:prstGeom>
        </p:spPr>
      </p:pic>
    </p:spTree>
    <p:extLst>
      <p:ext uri="{BB962C8B-B14F-4D97-AF65-F5344CB8AC3E}">
        <p14:creationId xmlns:p14="http://schemas.microsoft.com/office/powerpoint/2010/main" val="2197444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8AFB-2AB6-B25C-803F-A318F2970536}"/>
              </a:ext>
            </a:extLst>
          </p:cNvPr>
          <p:cNvSpPr>
            <a:spLocks noGrp="1"/>
          </p:cNvSpPr>
          <p:nvPr>
            <p:ph type="title"/>
          </p:nvPr>
        </p:nvSpPr>
        <p:spPr/>
        <p:txBody>
          <a:bodyPr/>
          <a:lstStyle/>
          <a:p>
            <a:r>
              <a:rPr lang="en-NO" dirty="0"/>
              <a:t>1.1 Dataset exploration – Sizes</a:t>
            </a:r>
            <a:br>
              <a:rPr lang="en-NO" dirty="0"/>
            </a:br>
            <a:r>
              <a:rPr lang="en-NO" dirty="0"/>
              <a:t>from updated training dataset</a:t>
            </a:r>
          </a:p>
        </p:txBody>
      </p:sp>
      <p:pic>
        <p:nvPicPr>
          <p:cNvPr id="5" name="Content Placeholder 4">
            <a:extLst>
              <a:ext uri="{FF2B5EF4-FFF2-40B4-BE49-F238E27FC236}">
                <a16:creationId xmlns:a16="http://schemas.microsoft.com/office/drawing/2014/main" id="{7F51725D-796A-9B66-D176-5F57BD17AEB1}"/>
              </a:ext>
            </a:extLst>
          </p:cNvPr>
          <p:cNvPicPr>
            <a:picLocks noGrp="1" noChangeAspect="1"/>
          </p:cNvPicPr>
          <p:nvPr>
            <p:ph idx="1"/>
          </p:nvPr>
        </p:nvPicPr>
        <p:blipFill>
          <a:blip r:embed="rId3"/>
          <a:stretch>
            <a:fillRect/>
          </a:stretch>
        </p:blipFill>
        <p:spPr>
          <a:xfrm>
            <a:off x="3174" y="3923315"/>
            <a:ext cx="3055529" cy="1839721"/>
          </a:xfrm>
        </p:spPr>
      </p:pic>
      <p:pic>
        <p:nvPicPr>
          <p:cNvPr id="7" name="Picture 6">
            <a:extLst>
              <a:ext uri="{FF2B5EF4-FFF2-40B4-BE49-F238E27FC236}">
                <a16:creationId xmlns:a16="http://schemas.microsoft.com/office/drawing/2014/main" id="{52681ACA-BEF9-BECF-FCEB-DE140A9C9D8A}"/>
              </a:ext>
            </a:extLst>
          </p:cNvPr>
          <p:cNvPicPr>
            <a:picLocks noChangeAspect="1"/>
          </p:cNvPicPr>
          <p:nvPr/>
        </p:nvPicPr>
        <p:blipFill>
          <a:blip r:embed="rId4"/>
          <a:stretch>
            <a:fillRect/>
          </a:stretch>
        </p:blipFill>
        <p:spPr>
          <a:xfrm>
            <a:off x="6094412" y="2096403"/>
            <a:ext cx="3055530" cy="1833318"/>
          </a:xfrm>
          <a:prstGeom prst="rect">
            <a:avLst/>
          </a:prstGeom>
        </p:spPr>
      </p:pic>
      <p:pic>
        <p:nvPicPr>
          <p:cNvPr id="9" name="Picture 8">
            <a:extLst>
              <a:ext uri="{FF2B5EF4-FFF2-40B4-BE49-F238E27FC236}">
                <a16:creationId xmlns:a16="http://schemas.microsoft.com/office/drawing/2014/main" id="{C9671232-F8DF-2CDB-D546-8857B3BABEEF}"/>
              </a:ext>
            </a:extLst>
          </p:cNvPr>
          <p:cNvPicPr>
            <a:picLocks noChangeAspect="1"/>
          </p:cNvPicPr>
          <p:nvPr/>
        </p:nvPicPr>
        <p:blipFill>
          <a:blip r:embed="rId5"/>
          <a:stretch>
            <a:fillRect/>
          </a:stretch>
        </p:blipFill>
        <p:spPr>
          <a:xfrm>
            <a:off x="-2" y="2096403"/>
            <a:ext cx="3055529" cy="1833318"/>
          </a:xfrm>
          <a:prstGeom prst="rect">
            <a:avLst/>
          </a:prstGeom>
        </p:spPr>
      </p:pic>
      <p:pic>
        <p:nvPicPr>
          <p:cNvPr id="11" name="Picture 10">
            <a:extLst>
              <a:ext uri="{FF2B5EF4-FFF2-40B4-BE49-F238E27FC236}">
                <a16:creationId xmlns:a16="http://schemas.microsoft.com/office/drawing/2014/main" id="{262376A2-A9EE-0C0A-0D34-E1E0F0F72479}"/>
              </a:ext>
            </a:extLst>
          </p:cNvPr>
          <p:cNvPicPr>
            <a:picLocks noChangeAspect="1"/>
          </p:cNvPicPr>
          <p:nvPr/>
        </p:nvPicPr>
        <p:blipFill>
          <a:blip r:embed="rId6"/>
          <a:stretch>
            <a:fillRect/>
          </a:stretch>
        </p:blipFill>
        <p:spPr>
          <a:xfrm>
            <a:off x="9133297" y="2096403"/>
            <a:ext cx="3055529" cy="1833317"/>
          </a:xfrm>
          <a:prstGeom prst="rect">
            <a:avLst/>
          </a:prstGeom>
        </p:spPr>
      </p:pic>
      <p:pic>
        <p:nvPicPr>
          <p:cNvPr id="13" name="Picture 12">
            <a:extLst>
              <a:ext uri="{FF2B5EF4-FFF2-40B4-BE49-F238E27FC236}">
                <a16:creationId xmlns:a16="http://schemas.microsoft.com/office/drawing/2014/main" id="{B1CB20A1-9254-7F2E-DA54-90075DF81EB6}"/>
              </a:ext>
            </a:extLst>
          </p:cNvPr>
          <p:cNvPicPr>
            <a:picLocks noChangeAspect="1"/>
          </p:cNvPicPr>
          <p:nvPr/>
        </p:nvPicPr>
        <p:blipFill>
          <a:blip r:embed="rId7"/>
          <a:stretch>
            <a:fillRect/>
          </a:stretch>
        </p:blipFill>
        <p:spPr>
          <a:xfrm>
            <a:off x="6089268" y="3923314"/>
            <a:ext cx="3055528" cy="1839721"/>
          </a:xfrm>
          <a:prstGeom prst="rect">
            <a:avLst/>
          </a:prstGeom>
        </p:spPr>
      </p:pic>
      <p:pic>
        <p:nvPicPr>
          <p:cNvPr id="15" name="Picture 14">
            <a:extLst>
              <a:ext uri="{FF2B5EF4-FFF2-40B4-BE49-F238E27FC236}">
                <a16:creationId xmlns:a16="http://schemas.microsoft.com/office/drawing/2014/main" id="{D64D3C73-BD5D-B356-BEBE-511A3DE0D519}"/>
              </a:ext>
            </a:extLst>
          </p:cNvPr>
          <p:cNvPicPr>
            <a:picLocks noChangeAspect="1"/>
          </p:cNvPicPr>
          <p:nvPr/>
        </p:nvPicPr>
        <p:blipFill>
          <a:blip r:embed="rId8"/>
          <a:stretch>
            <a:fillRect/>
          </a:stretch>
        </p:blipFill>
        <p:spPr>
          <a:xfrm>
            <a:off x="9136474" y="3929719"/>
            <a:ext cx="3055528" cy="1833317"/>
          </a:xfrm>
          <a:prstGeom prst="rect">
            <a:avLst/>
          </a:prstGeom>
        </p:spPr>
      </p:pic>
      <p:pic>
        <p:nvPicPr>
          <p:cNvPr id="17" name="Picture 16">
            <a:extLst>
              <a:ext uri="{FF2B5EF4-FFF2-40B4-BE49-F238E27FC236}">
                <a16:creationId xmlns:a16="http://schemas.microsoft.com/office/drawing/2014/main" id="{A98262E7-DF47-85C3-AA34-44C4769A6618}"/>
              </a:ext>
            </a:extLst>
          </p:cNvPr>
          <p:cNvPicPr>
            <a:picLocks noChangeAspect="1"/>
          </p:cNvPicPr>
          <p:nvPr/>
        </p:nvPicPr>
        <p:blipFill>
          <a:blip r:embed="rId9"/>
          <a:stretch>
            <a:fillRect/>
          </a:stretch>
        </p:blipFill>
        <p:spPr>
          <a:xfrm>
            <a:off x="3050383" y="3929720"/>
            <a:ext cx="3055529" cy="1833316"/>
          </a:xfrm>
          <a:prstGeom prst="rect">
            <a:avLst/>
          </a:prstGeom>
        </p:spPr>
      </p:pic>
      <p:pic>
        <p:nvPicPr>
          <p:cNvPr id="19" name="Picture 18">
            <a:extLst>
              <a:ext uri="{FF2B5EF4-FFF2-40B4-BE49-F238E27FC236}">
                <a16:creationId xmlns:a16="http://schemas.microsoft.com/office/drawing/2014/main" id="{ABFB75DC-553B-BEE1-756A-6EFB97F5297C}"/>
              </a:ext>
            </a:extLst>
          </p:cNvPr>
          <p:cNvPicPr>
            <a:picLocks noChangeAspect="1"/>
          </p:cNvPicPr>
          <p:nvPr/>
        </p:nvPicPr>
        <p:blipFill>
          <a:blip r:embed="rId10"/>
          <a:stretch>
            <a:fillRect/>
          </a:stretch>
        </p:blipFill>
        <p:spPr>
          <a:xfrm>
            <a:off x="3055527" y="2096403"/>
            <a:ext cx="3055531" cy="1833318"/>
          </a:xfrm>
          <a:prstGeom prst="rect">
            <a:avLst/>
          </a:prstGeom>
        </p:spPr>
      </p:pic>
    </p:spTree>
    <p:extLst>
      <p:ext uri="{BB962C8B-B14F-4D97-AF65-F5344CB8AC3E}">
        <p14:creationId xmlns:p14="http://schemas.microsoft.com/office/powerpoint/2010/main" val="679110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8AFB-2AB6-B25C-803F-A318F2970536}"/>
              </a:ext>
            </a:extLst>
          </p:cNvPr>
          <p:cNvSpPr>
            <a:spLocks noGrp="1"/>
          </p:cNvSpPr>
          <p:nvPr>
            <p:ph type="title"/>
          </p:nvPr>
        </p:nvSpPr>
        <p:spPr/>
        <p:txBody>
          <a:bodyPr/>
          <a:lstStyle/>
          <a:p>
            <a:r>
              <a:rPr lang="en-NO" dirty="0"/>
              <a:t>1.1 Dataset exploration – Aspect ratio</a:t>
            </a:r>
            <a:br>
              <a:rPr lang="en-NO" dirty="0"/>
            </a:br>
            <a:r>
              <a:rPr lang="en-NO" dirty="0"/>
              <a:t>train (Original)</a:t>
            </a:r>
          </a:p>
        </p:txBody>
      </p:sp>
      <p:sp>
        <p:nvSpPr>
          <p:cNvPr id="4" name="Content Placeholder 3">
            <a:extLst>
              <a:ext uri="{FF2B5EF4-FFF2-40B4-BE49-F238E27FC236}">
                <a16:creationId xmlns:a16="http://schemas.microsoft.com/office/drawing/2014/main" id="{9A04412A-3962-1F71-A863-F9C9C84D9981}"/>
              </a:ext>
            </a:extLst>
          </p:cNvPr>
          <p:cNvSpPr>
            <a:spLocks noGrp="1"/>
          </p:cNvSpPr>
          <p:nvPr>
            <p:ph idx="1"/>
          </p:nvPr>
        </p:nvSpPr>
        <p:spPr/>
        <p:txBody>
          <a:bodyPr/>
          <a:lstStyle/>
          <a:p>
            <a:endParaRPr lang="en-NO"/>
          </a:p>
        </p:txBody>
      </p:sp>
      <p:pic>
        <p:nvPicPr>
          <p:cNvPr id="8" name="Picture 7">
            <a:extLst>
              <a:ext uri="{FF2B5EF4-FFF2-40B4-BE49-F238E27FC236}">
                <a16:creationId xmlns:a16="http://schemas.microsoft.com/office/drawing/2014/main" id="{A3F00E50-D263-4518-BC29-351C0C39BBC7}"/>
              </a:ext>
            </a:extLst>
          </p:cNvPr>
          <p:cNvPicPr>
            <a:picLocks noChangeAspect="1"/>
          </p:cNvPicPr>
          <p:nvPr/>
        </p:nvPicPr>
        <p:blipFill>
          <a:blip r:embed="rId3"/>
          <a:stretch>
            <a:fillRect/>
          </a:stretch>
        </p:blipFill>
        <p:spPr>
          <a:xfrm>
            <a:off x="2408008" y="1970416"/>
            <a:ext cx="7920448" cy="4752269"/>
          </a:xfrm>
          <a:prstGeom prst="rect">
            <a:avLst/>
          </a:prstGeom>
        </p:spPr>
      </p:pic>
    </p:spTree>
    <p:extLst>
      <p:ext uri="{BB962C8B-B14F-4D97-AF65-F5344CB8AC3E}">
        <p14:creationId xmlns:p14="http://schemas.microsoft.com/office/powerpoint/2010/main" val="284669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8AFB-2AB6-B25C-803F-A318F2970536}"/>
              </a:ext>
            </a:extLst>
          </p:cNvPr>
          <p:cNvSpPr>
            <a:spLocks noGrp="1"/>
          </p:cNvSpPr>
          <p:nvPr>
            <p:ph type="title"/>
          </p:nvPr>
        </p:nvSpPr>
        <p:spPr/>
        <p:txBody>
          <a:bodyPr/>
          <a:lstStyle/>
          <a:p>
            <a:r>
              <a:rPr lang="en-NO" dirty="0"/>
              <a:t>1.1 Dataset exploration – Aspect ratio</a:t>
            </a:r>
            <a:br>
              <a:rPr lang="en-NO" dirty="0"/>
            </a:br>
            <a:r>
              <a:rPr lang="en-NO" dirty="0"/>
              <a:t>train (Updated)</a:t>
            </a:r>
          </a:p>
        </p:txBody>
      </p:sp>
      <p:pic>
        <p:nvPicPr>
          <p:cNvPr id="5" name="Content Placeholder 4">
            <a:extLst>
              <a:ext uri="{FF2B5EF4-FFF2-40B4-BE49-F238E27FC236}">
                <a16:creationId xmlns:a16="http://schemas.microsoft.com/office/drawing/2014/main" id="{4B930963-D04D-648F-F628-ECD1DDB629CE}"/>
              </a:ext>
            </a:extLst>
          </p:cNvPr>
          <p:cNvPicPr>
            <a:picLocks noGrp="1" noChangeAspect="1"/>
          </p:cNvPicPr>
          <p:nvPr>
            <p:ph idx="1"/>
          </p:nvPr>
        </p:nvPicPr>
        <p:blipFill>
          <a:blip r:embed="rId3"/>
          <a:stretch>
            <a:fillRect/>
          </a:stretch>
        </p:blipFill>
        <p:spPr>
          <a:xfrm>
            <a:off x="2408008" y="1974432"/>
            <a:ext cx="7920450" cy="4752270"/>
          </a:xfrm>
        </p:spPr>
      </p:pic>
    </p:spTree>
    <p:extLst>
      <p:ext uri="{BB962C8B-B14F-4D97-AF65-F5344CB8AC3E}">
        <p14:creationId xmlns:p14="http://schemas.microsoft.com/office/powerpoint/2010/main" val="3349848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8AFB-2AB6-B25C-803F-A318F2970536}"/>
              </a:ext>
            </a:extLst>
          </p:cNvPr>
          <p:cNvSpPr>
            <a:spLocks noGrp="1"/>
          </p:cNvSpPr>
          <p:nvPr>
            <p:ph type="title"/>
          </p:nvPr>
        </p:nvSpPr>
        <p:spPr/>
        <p:txBody>
          <a:bodyPr/>
          <a:lstStyle/>
          <a:p>
            <a:r>
              <a:rPr lang="en-NO" dirty="0"/>
              <a:t>1.1 Dataset exploration – Aspect ratio</a:t>
            </a:r>
            <a:br>
              <a:rPr lang="en-NO" dirty="0"/>
            </a:br>
            <a:r>
              <a:rPr lang="en-NO" dirty="0"/>
              <a:t>Validation</a:t>
            </a:r>
          </a:p>
        </p:txBody>
      </p:sp>
      <p:pic>
        <p:nvPicPr>
          <p:cNvPr id="8" name="Picture 7">
            <a:extLst>
              <a:ext uri="{FF2B5EF4-FFF2-40B4-BE49-F238E27FC236}">
                <a16:creationId xmlns:a16="http://schemas.microsoft.com/office/drawing/2014/main" id="{4BE7C97A-9C7A-D672-2EF1-B242006508D2}"/>
              </a:ext>
            </a:extLst>
          </p:cNvPr>
          <p:cNvPicPr>
            <a:picLocks noChangeAspect="1"/>
          </p:cNvPicPr>
          <p:nvPr/>
        </p:nvPicPr>
        <p:blipFill>
          <a:blip r:embed="rId3"/>
          <a:stretch>
            <a:fillRect/>
          </a:stretch>
        </p:blipFill>
        <p:spPr>
          <a:xfrm>
            <a:off x="2408006" y="1974432"/>
            <a:ext cx="7913755" cy="4748253"/>
          </a:xfrm>
          <a:prstGeom prst="rect">
            <a:avLst/>
          </a:prstGeom>
        </p:spPr>
      </p:pic>
    </p:spTree>
    <p:extLst>
      <p:ext uri="{BB962C8B-B14F-4D97-AF65-F5344CB8AC3E}">
        <p14:creationId xmlns:p14="http://schemas.microsoft.com/office/powerpoint/2010/main" val="1425039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{DBF08789-4C48-A846-A9E2-67A4D08FBF30}tf10001122</Template>
  <TotalTime>267</TotalTime>
  <Words>851</Words>
  <Application>Microsoft Macintosh PowerPoint</Application>
  <PresentationFormat>Widescreen</PresentationFormat>
  <Paragraphs>81</Paragraphs>
  <Slides>29</Slides>
  <Notes>14</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Tw Cen MT</vt:lpstr>
      <vt:lpstr>Circuit</vt:lpstr>
      <vt:lpstr>TDT4265  Project Presentation</vt:lpstr>
      <vt:lpstr>1.1 Dataset exploration</vt:lpstr>
      <vt:lpstr>1.1 Dataset exploration – Classes Train (original)</vt:lpstr>
      <vt:lpstr>1.1 Dataset exploration – Classes Train (Updated)</vt:lpstr>
      <vt:lpstr>1.1 Dataset exploration – Classes Validation</vt:lpstr>
      <vt:lpstr>1.1 Dataset exploration – Sizes from updated training dataset</vt:lpstr>
      <vt:lpstr>1.1 Dataset exploration – Aspect ratio train (Original)</vt:lpstr>
      <vt:lpstr>1.1 Dataset exploration – Aspect ratio train (Updated)</vt:lpstr>
      <vt:lpstr>1.1 Dataset exploration – Aspect ratio Validation</vt:lpstr>
      <vt:lpstr>2.3 implementing retinanet</vt:lpstr>
      <vt:lpstr>2.3 Implementing Retinanet</vt:lpstr>
      <vt:lpstr>2.4 Using exploration knowledge</vt:lpstr>
      <vt:lpstr>2.4 Using exploration knowledge</vt:lpstr>
      <vt:lpstr>2.4 Using exploration knowledge</vt:lpstr>
      <vt:lpstr>2.4 Using exploration knowledge</vt:lpstr>
      <vt:lpstr>Analysis and discussion</vt:lpstr>
      <vt:lpstr>Performance impact</vt:lpstr>
      <vt:lpstr>3.2 Qualitative Analysis – 2.1 Baseline</vt:lpstr>
      <vt:lpstr>3.2 Qualitative Analysis – 2.2 Data Augmentation</vt:lpstr>
      <vt:lpstr>3.2 Qualitative Analysis – 2.3.1 FPN</vt:lpstr>
      <vt:lpstr>3.2 Qualitative Analysis – 2.3.2 Focal loss</vt:lpstr>
      <vt:lpstr>3.2 Qualitative Analysis – 2.3.3 Deep heads</vt:lpstr>
      <vt:lpstr>3.2 Qualitative Analysis – 2.3.4 Improved initialization</vt:lpstr>
      <vt:lpstr>3.2 Qualitative Analysis – 2.4 Using exploration knowledge</vt:lpstr>
      <vt:lpstr>3.2 Qualitative Analysis – 2.5 Updated Dataset</vt:lpstr>
      <vt:lpstr>3.2 Qualitative Analysis – 2.5 Updated Dataset</vt:lpstr>
      <vt:lpstr>3.2 Qualitative Analysis – 2.5 Updated Dataset</vt:lpstr>
      <vt:lpstr>3.2 Qualitative Analysis – 2.5 Updated Dataset</vt:lpstr>
      <vt:lpstr>Final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Sivert Utne</dc:creator>
  <cp:lastModifiedBy>Sivert Utne</cp:lastModifiedBy>
  <cp:revision>11</cp:revision>
  <dcterms:created xsi:type="dcterms:W3CDTF">2022-05-08T17:35:03Z</dcterms:created>
  <dcterms:modified xsi:type="dcterms:W3CDTF">2022-05-08T22:02:34Z</dcterms:modified>
</cp:coreProperties>
</file>